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01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01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C9F765"/>
                </a:solidFill>
                <a:latin typeface="Apple SD Gothic Neo"/>
              </a:rPr>
              <a:t>AEP · TEAM KICKOFF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876300"/>
            <a:ext cx="9334500" cy="590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150" b="1">
                <a:solidFill>
                  <a:srgbClr val="F8F7F2"/>
                </a:solidFill>
                <a:latin typeface="Apple SD Gothic Neo"/>
              </a:rPr>
              <a:t>우리는 코딩 에이전트가 아니라,</a:t>
            </a:r>
          </a:p>
        </p:txBody>
      </p:sp>
      <p:sp>
        <p:nvSpPr>
          <p:cNvPr id="6" name="slide-title-accent"/>
          <p:cNvSpPr/>
          <p:nvPr/>
        </p:nvSpPr>
        <p:spPr>
          <a:xfrm>
            <a:off x="457200" y="1409700"/>
            <a:ext cx="10668000" cy="723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900" b="1">
                <a:solidFill>
                  <a:srgbClr val="C9F765"/>
                </a:solidFill>
                <a:latin typeface="Apple SD Gothic Neo"/>
              </a:rPr>
              <a:t>안전하게 변경을 납품하는 운영체계</a:t>
            </a:r>
          </a:p>
        </p:txBody>
      </p:sp>
      <p:sp>
        <p:nvSpPr>
          <p:cNvPr id="7" name="slide-title-close"/>
          <p:cNvSpPr/>
          <p:nvPr/>
        </p:nvSpPr>
        <p:spPr>
          <a:xfrm>
            <a:off x="457200" y="2076450"/>
            <a:ext cx="4762500" cy="552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150" b="1">
                <a:solidFill>
                  <a:srgbClr val="F8F7F2"/>
                </a:solidFill>
                <a:latin typeface="Apple SD Gothic Neo"/>
              </a:rPr>
              <a:t>를 만든다.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2781300"/>
            <a:ext cx="102870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0">
                <a:solidFill>
                  <a:srgbClr val="B6C0D2"/>
                </a:solidFill>
                <a:latin typeface="Apple SD Gothic Neo"/>
              </a:rPr>
              <a:t>사람의 의도에서 검증된 PR까지 — 실행·증거·학습을 하나의 재현 가능한 시스템으로</a:t>
            </a:r>
          </a:p>
        </p:txBody>
      </p:sp>
      <p:sp>
        <p:nvSpPr>
          <p:cNvPr id="9" name="spine-0-node"/>
          <p:cNvSpPr/>
          <p:nvPr/>
        </p:nvSpPr>
        <p:spPr>
          <a:xfrm>
            <a:off x="514350" y="3695700"/>
            <a:ext cx="514350" cy="514350"/>
          </a:xfrm>
          <a:prstGeom prst="ellipse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14350" y="3695700"/>
            <a:ext cx="514350" cy="5143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350" b="1">
                <a:solidFill>
                  <a:srgbClr val="0B1020"/>
                </a:solidFill>
                <a:latin typeface="Apple SD Gothic Neo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0" y="4305300"/>
            <a:ext cx="9334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F8F7F2"/>
                </a:solidFill>
                <a:latin typeface="Apple SD Gothic Neo"/>
              </a:rPr>
              <a:t>의도</a:t>
            </a:r>
          </a:p>
        </p:txBody>
      </p:sp>
      <p:sp>
        <p:nvSpPr>
          <p:cNvPr id="12" name="spine-0-arrow"/>
          <p:cNvSpPr/>
          <p:nvPr/>
        </p:nvSpPr>
        <p:spPr>
          <a:xfrm>
            <a:off x="1104900" y="3876674"/>
            <a:ext cx="1276350" cy="152400"/>
          </a:xfrm>
          <a:prstGeom prst="rightArrow">
            <a:avLst/>
          </a:prstGeom>
          <a:solidFill>
            <a:srgbClr val="3A4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pine-1-node"/>
          <p:cNvSpPr/>
          <p:nvPr/>
        </p:nvSpPr>
        <p:spPr>
          <a:xfrm>
            <a:off x="2838450" y="3695700"/>
            <a:ext cx="514350" cy="514350"/>
          </a:xfrm>
          <a:prstGeom prst="ellipse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838450" y="3695700"/>
            <a:ext cx="514350" cy="5143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350" b="1">
                <a:solidFill>
                  <a:srgbClr val="0B1020"/>
                </a:solidFill>
                <a:latin typeface="Apple SD Gothic Neo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05300"/>
            <a:ext cx="9334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F8F7F2"/>
                </a:solidFill>
                <a:latin typeface="Apple SD Gothic Neo"/>
              </a:rPr>
              <a:t>계획·실행</a:t>
            </a:r>
          </a:p>
        </p:txBody>
      </p:sp>
      <p:sp>
        <p:nvSpPr>
          <p:cNvPr id="16" name="spine-1-arrow"/>
          <p:cNvSpPr/>
          <p:nvPr/>
        </p:nvSpPr>
        <p:spPr>
          <a:xfrm>
            <a:off x="3429000" y="3876674"/>
            <a:ext cx="1276350" cy="152400"/>
          </a:xfrm>
          <a:prstGeom prst="rightArrow">
            <a:avLst/>
          </a:prstGeom>
          <a:solidFill>
            <a:srgbClr val="3A4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spine-2-node"/>
          <p:cNvSpPr/>
          <p:nvPr/>
        </p:nvSpPr>
        <p:spPr>
          <a:xfrm>
            <a:off x="5162550" y="3695700"/>
            <a:ext cx="514350" cy="51435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162550" y="3695700"/>
            <a:ext cx="514350" cy="5143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350" b="1">
                <a:solidFill>
                  <a:srgbClr val="0B1020"/>
                </a:solidFill>
                <a:latin typeface="Apple SD Gothic Neo"/>
              </a:rPr>
              <a:t>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53000" y="4305300"/>
            <a:ext cx="9334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F8F7F2"/>
                </a:solidFill>
                <a:latin typeface="Apple SD Gothic Neo"/>
              </a:rPr>
              <a:t>독립 검증</a:t>
            </a:r>
          </a:p>
        </p:txBody>
      </p:sp>
      <p:sp>
        <p:nvSpPr>
          <p:cNvPr id="20" name="spine-2-arrow"/>
          <p:cNvSpPr/>
          <p:nvPr/>
        </p:nvSpPr>
        <p:spPr>
          <a:xfrm>
            <a:off x="5753100" y="3876674"/>
            <a:ext cx="1276350" cy="152400"/>
          </a:xfrm>
          <a:prstGeom prst="rightArrow">
            <a:avLst/>
          </a:prstGeom>
          <a:solidFill>
            <a:srgbClr val="3A4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spine-3-node"/>
          <p:cNvSpPr/>
          <p:nvPr/>
        </p:nvSpPr>
        <p:spPr>
          <a:xfrm>
            <a:off x="7486650" y="3695700"/>
            <a:ext cx="514350" cy="514350"/>
          </a:xfrm>
          <a:prstGeom prst="ellipse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486650" y="3695700"/>
            <a:ext cx="514350" cy="5143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350" b="1">
                <a:solidFill>
                  <a:srgbClr val="0B1020"/>
                </a:solidFill>
                <a:latin typeface="Apple SD Gothic Neo"/>
              </a:rPr>
              <a:t>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277100" y="4305300"/>
            <a:ext cx="9334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F8F7F2"/>
                </a:solidFill>
                <a:latin typeface="Apple SD Gothic Neo"/>
              </a:rPr>
              <a:t>사람 승인</a:t>
            </a:r>
          </a:p>
        </p:txBody>
      </p:sp>
      <p:sp>
        <p:nvSpPr>
          <p:cNvPr id="24" name="spine-3-arrow"/>
          <p:cNvSpPr/>
          <p:nvPr/>
        </p:nvSpPr>
        <p:spPr>
          <a:xfrm>
            <a:off x="8077200" y="3876674"/>
            <a:ext cx="1276350" cy="152400"/>
          </a:xfrm>
          <a:prstGeom prst="rightArrow">
            <a:avLst/>
          </a:prstGeom>
          <a:solidFill>
            <a:srgbClr val="3A4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spine-4-node"/>
          <p:cNvSpPr/>
          <p:nvPr/>
        </p:nvSpPr>
        <p:spPr>
          <a:xfrm>
            <a:off x="9810750" y="3695700"/>
            <a:ext cx="514350" cy="514350"/>
          </a:xfrm>
          <a:prstGeom prst="ellipse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810750" y="3695700"/>
            <a:ext cx="514350" cy="5143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350" b="1">
                <a:solidFill>
                  <a:srgbClr val="0B1020"/>
                </a:solidFill>
                <a:latin typeface="Apple SD Gothic Neo"/>
              </a:rPr>
              <a:t>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601200" y="4305300"/>
            <a:ext cx="9334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F8F7F2"/>
                </a:solidFill>
                <a:latin typeface="Apple SD Gothic Neo"/>
              </a:rPr>
              <a:t>조직 학습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5067300"/>
            <a:ext cx="11277600" cy="9525"/>
          </a:xfrm>
          <a:prstGeom prst="rect">
            <a:avLst/>
          </a:prstGeom>
          <a:solidFill>
            <a:srgbClr val="2B36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metric-영상 통합-value"/>
          <p:cNvSpPr/>
          <p:nvPr/>
        </p:nvSpPr>
        <p:spPr>
          <a:xfrm>
            <a:off x="533400" y="5219700"/>
            <a:ext cx="1619250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150" b="1">
                <a:solidFill>
                  <a:srgbClr val="64D8E8"/>
                </a:solidFill>
                <a:latin typeface="Apple SD Gothic Neo"/>
              </a:rPr>
              <a:t>27</a:t>
            </a:r>
          </a:p>
        </p:txBody>
      </p:sp>
      <p:sp>
        <p:nvSpPr>
          <p:cNvPr id="30" name="metric-영상 통합-label"/>
          <p:cNvSpPr/>
          <p:nvPr/>
        </p:nvSpPr>
        <p:spPr>
          <a:xfrm>
            <a:off x="533400" y="5743575"/>
            <a:ext cx="1619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1">
                <a:solidFill>
                  <a:srgbClr val="F8F7F2"/>
                </a:solidFill>
                <a:latin typeface="Apple SD Gothic Neo"/>
              </a:rPr>
              <a:t>영상 통합</a:t>
            </a:r>
          </a:p>
        </p:txBody>
      </p:sp>
      <p:sp>
        <p:nvSpPr>
          <p:cNvPr id="31" name="metric-영상 통합-note"/>
          <p:cNvSpPr/>
          <p:nvPr/>
        </p:nvSpPr>
        <p:spPr>
          <a:xfrm>
            <a:off x="533400" y="6019800"/>
            <a:ext cx="1619250" cy="323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9BA6BA"/>
                </a:solidFill>
                <a:latin typeface="Apple SD Gothic Neo"/>
              </a:rPr>
              <a:t>청사진의 설계 근거</a:t>
            </a:r>
          </a:p>
        </p:txBody>
      </p:sp>
      <p:sp>
        <p:nvSpPr>
          <p:cNvPr id="32" name="metric-MVP 프로파일-value"/>
          <p:cNvSpPr/>
          <p:nvPr/>
        </p:nvSpPr>
        <p:spPr>
          <a:xfrm>
            <a:off x="2857500" y="5219700"/>
            <a:ext cx="2381250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150" b="1">
                <a:solidFill>
                  <a:srgbClr val="C9F765"/>
                </a:solidFill>
                <a:latin typeface="Apple SD Gothic Neo"/>
              </a:rPr>
              <a:t>2</a:t>
            </a:r>
          </a:p>
        </p:txBody>
      </p:sp>
      <p:sp>
        <p:nvSpPr>
          <p:cNvPr id="33" name="metric-MVP 프로파일-label"/>
          <p:cNvSpPr/>
          <p:nvPr/>
        </p:nvSpPr>
        <p:spPr>
          <a:xfrm>
            <a:off x="2857500" y="5743575"/>
            <a:ext cx="2381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1">
                <a:solidFill>
                  <a:srgbClr val="F8F7F2"/>
                </a:solidFill>
                <a:latin typeface="Apple SD Gothic Neo"/>
              </a:rPr>
              <a:t>MVP 프로파일</a:t>
            </a:r>
          </a:p>
        </p:txBody>
      </p:sp>
      <p:sp>
        <p:nvSpPr>
          <p:cNvPr id="34" name="metric-MVP 프로파일-note"/>
          <p:cNvSpPr/>
          <p:nvPr/>
        </p:nvSpPr>
        <p:spPr>
          <a:xfrm>
            <a:off x="2857500" y="6019800"/>
            <a:ext cx="2381250" cy="323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9BA6BA"/>
                </a:solidFill>
                <a:latin typeface="Apple SD Gothic Neo"/>
              </a:rPr>
              <a:t>docs-and-tests · service-change</a:t>
            </a:r>
          </a:p>
        </p:txBody>
      </p:sp>
      <p:sp>
        <p:nvSpPr>
          <p:cNvPr id="35" name="metric-안전한 수직 슬라이스-value"/>
          <p:cNvSpPr/>
          <p:nvPr/>
        </p:nvSpPr>
        <p:spPr>
          <a:xfrm>
            <a:off x="6191250" y="5219700"/>
            <a:ext cx="2476500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150" b="1">
                <a:solidFill>
                  <a:srgbClr val="F3C969"/>
                </a:solidFill>
                <a:latin typeface="Apple SD Gothic Neo"/>
              </a:rPr>
              <a:t>14주</a:t>
            </a:r>
          </a:p>
        </p:txBody>
      </p:sp>
      <p:sp>
        <p:nvSpPr>
          <p:cNvPr id="36" name="metric-안전한 수직 슬라이스-label"/>
          <p:cNvSpPr/>
          <p:nvPr/>
        </p:nvSpPr>
        <p:spPr>
          <a:xfrm>
            <a:off x="6191250" y="5743575"/>
            <a:ext cx="24765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1">
                <a:solidFill>
                  <a:srgbClr val="F8F7F2"/>
                </a:solidFill>
                <a:latin typeface="Apple SD Gothic Neo"/>
              </a:rPr>
              <a:t>안전한 수직 슬라이스</a:t>
            </a:r>
          </a:p>
        </p:txBody>
      </p:sp>
      <p:sp>
        <p:nvSpPr>
          <p:cNvPr id="37" name="metric-안전한 수직 슬라이스-note"/>
          <p:cNvSpPr/>
          <p:nvPr/>
        </p:nvSpPr>
        <p:spPr>
          <a:xfrm>
            <a:off x="6191250" y="6019800"/>
            <a:ext cx="2476500" cy="323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9BA6BA"/>
                </a:solidFill>
                <a:latin typeface="Apple SD Gothic Neo"/>
              </a:rPr>
              <a:t>7개의 2주 delivery slice</a:t>
            </a:r>
          </a:p>
        </p:txBody>
      </p:sp>
      <p:sp>
        <p:nvSpPr>
          <p:cNvPr id="38" name="metric-전담 팀-value"/>
          <p:cNvSpPr/>
          <p:nvPr/>
        </p:nvSpPr>
        <p:spPr>
          <a:xfrm>
            <a:off x="9715500" y="5219700"/>
            <a:ext cx="1809750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150" b="1">
                <a:solidFill>
                  <a:srgbClr val="FF7A66"/>
                </a:solidFill>
                <a:latin typeface="Apple SD Gothic Neo"/>
              </a:rPr>
              <a:t>6–8명</a:t>
            </a:r>
          </a:p>
        </p:txBody>
      </p:sp>
      <p:sp>
        <p:nvSpPr>
          <p:cNvPr id="39" name="metric-전담 팀-label"/>
          <p:cNvSpPr/>
          <p:nvPr/>
        </p:nvSpPr>
        <p:spPr>
          <a:xfrm>
            <a:off x="9715500" y="5743575"/>
            <a:ext cx="18097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1">
                <a:solidFill>
                  <a:srgbClr val="F8F7F2"/>
                </a:solidFill>
                <a:latin typeface="Apple SD Gothic Neo"/>
              </a:rPr>
              <a:t>전담 팀</a:t>
            </a:r>
          </a:p>
        </p:txBody>
      </p:sp>
      <p:sp>
        <p:nvSpPr>
          <p:cNvPr id="40" name="metric-전담 팀-note"/>
          <p:cNvSpPr/>
          <p:nvPr/>
        </p:nvSpPr>
        <p:spPr>
          <a:xfrm>
            <a:off x="9715500" y="6019800"/>
            <a:ext cx="1809750" cy="323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9BA6BA"/>
                </a:solidFill>
                <a:latin typeface="Apple SD Gothic Neo"/>
              </a:rPr>
              <a:t>보안·도메인 승인 포함</a:t>
            </a:r>
          </a:p>
        </p:txBody>
      </p:sp>
      <p:sp>
        <p:nvSpPr>
          <p:cNvPr id="41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66738C"/>
                </a:solidFill>
                <a:latin typeface="Apple SD Gothic Neo"/>
              </a:rPr>
              <a:t>근거: 개발 청사진 §2 · 기술백서 §18</a:t>
            </a:r>
          </a:p>
        </p:txBody>
      </p:sp>
      <p:sp>
        <p:nvSpPr>
          <p:cNvPr id="43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66738C"/>
                </a:solidFill>
                <a:latin typeface="Apple SD Gothic Ne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02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02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0B1020"/>
                </a:solidFill>
                <a:latin typeface="Apple SD Gothic Neo"/>
              </a:rPr>
              <a:t>WHY THIS SYSTEM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850" b="1">
                <a:solidFill>
                  <a:srgbClr val="111827"/>
                </a:solidFill>
                <a:latin typeface="Apple SD Gothic Neo"/>
              </a:rPr>
              <a:t>더 좋은 모델만으로는 조직 생산성이 복리로 쌓이지 않는다.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667085"/>
                </a:solidFill>
                <a:latin typeface="Apple SD Gothic Neo"/>
              </a:rPr>
              <a:t>세션의 결과가 사라지는 개인 최적화에서, 실패와 판단이 공용 자산이 되는 조직 학습으로 전환한다.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552450" y="1885950"/>
            <a:ext cx="44767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1">
                <a:solidFill>
                  <a:srgbClr val="FF7A66"/>
                </a:solidFill>
                <a:latin typeface="Apple SD Gothic Neo"/>
              </a:rPr>
              <a:t>개인 세션의 종착점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2247900"/>
            <a:ext cx="4762500" cy="3143250"/>
          </a:xfrm>
          <a:prstGeom prst="rect">
            <a:avLst/>
          </a:prstGeom>
          <a:solidFill>
            <a:srgbClr val="FFF9F5"/>
          </a:solidFill>
          <a:ln w="9525">
            <a:solidFill>
              <a:srgbClr val="E5C2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38200" y="28956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D6CF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38200" y="2895600"/>
            <a:ext cx="685800" cy="685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125" b="1">
                <a:solidFill>
                  <a:srgbClr val="111827"/>
                </a:solidFill>
                <a:latin typeface="Apple SD Gothic Neo"/>
              </a:rPr>
              <a:t>질문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1619250" y="3152775"/>
            <a:ext cx="590550" cy="13335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2324100" y="2895600"/>
            <a:ext cx="685800" cy="685800"/>
          </a:xfrm>
          <a:prstGeom prst="ellipse">
            <a:avLst/>
          </a:prstGeom>
          <a:solidFill>
            <a:srgbClr val="273149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324100" y="2895600"/>
            <a:ext cx="685800" cy="685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125" b="1">
                <a:solidFill>
                  <a:srgbClr val="F8F7F2"/>
                </a:solidFill>
                <a:latin typeface="Apple SD Gothic Neo"/>
              </a:rPr>
              <a:t>모델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3105150" y="3152775"/>
            <a:ext cx="590550" cy="13335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810000" y="2895600"/>
            <a:ext cx="685800" cy="685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D6CF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810000" y="2895600"/>
            <a:ext cx="685800" cy="685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125" b="1">
                <a:solidFill>
                  <a:srgbClr val="111827"/>
                </a:solidFill>
                <a:latin typeface="Apple SD Gothic Neo"/>
              </a:rPr>
              <a:t>패치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91050" y="2800350"/>
            <a:ext cx="342900" cy="876300"/>
          </a:xfrm>
          <a:prstGeom prst="rect">
            <a:avLst/>
          </a:prstGeom>
          <a:solidFill>
            <a:srgbClr val="FFF0ED"/>
          </a:solidFill>
          <a:ln w="19050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591050" y="2857500"/>
            <a:ext cx="342900" cy="723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2550" b="1">
                <a:solidFill>
                  <a:srgbClr val="FF7A66"/>
                </a:solidFill>
                <a:latin typeface="Apple SD Gothic Neo"/>
              </a:rPr>
              <a:t>×</a:t>
            </a:r>
          </a:p>
        </p:txBody>
      </p:sp>
      <p:sp>
        <p:nvSpPr>
          <p:cNvPr id="19" name="Oval 18"/>
          <p:cNvSpPr/>
          <p:nvPr/>
        </p:nvSpPr>
        <p:spPr>
          <a:xfrm>
            <a:off x="781050" y="4038600"/>
            <a:ext cx="66675" cy="66675"/>
          </a:xfrm>
          <a:prstGeom prst="ellipse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52500" y="3962399"/>
            <a:ext cx="38290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0">
                <a:solidFill>
                  <a:srgbClr val="111827"/>
                </a:solidFill>
                <a:latin typeface="Apple SD Gothic Neo"/>
              </a:rPr>
              <a:t>의도·판단·실패가 다음 세션에 남지 않는다</a:t>
            </a:r>
          </a:p>
        </p:txBody>
      </p:sp>
      <p:sp>
        <p:nvSpPr>
          <p:cNvPr id="21" name="Oval 20"/>
          <p:cNvSpPr/>
          <p:nvPr/>
        </p:nvSpPr>
        <p:spPr>
          <a:xfrm>
            <a:off x="781050" y="4438650"/>
            <a:ext cx="66675" cy="66675"/>
          </a:xfrm>
          <a:prstGeom prst="ellipse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52500" y="4362450"/>
            <a:ext cx="38290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0">
                <a:solidFill>
                  <a:srgbClr val="111827"/>
                </a:solidFill>
                <a:latin typeface="Apple SD Gothic Neo"/>
              </a:rPr>
              <a:t>리뷰 지적이 반복되고, 모델 교체마다 다시 시작한다</a:t>
            </a:r>
          </a:p>
        </p:txBody>
      </p:sp>
      <p:sp>
        <p:nvSpPr>
          <p:cNvPr id="23" name="Oval 22"/>
          <p:cNvSpPr/>
          <p:nvPr/>
        </p:nvSpPr>
        <p:spPr>
          <a:xfrm>
            <a:off x="781050" y="4838700"/>
            <a:ext cx="66675" cy="66675"/>
          </a:xfrm>
          <a:prstGeom prst="ellipse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52500" y="4762500"/>
            <a:ext cx="38290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0">
                <a:solidFill>
                  <a:srgbClr val="111827"/>
                </a:solidFill>
                <a:latin typeface="Apple SD Gothic Neo"/>
              </a:rPr>
              <a:t>코드량은 늘어도 신뢰와 재사용은 축적되지 않는다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43650" y="1885950"/>
            <a:ext cx="47625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1">
                <a:solidFill>
                  <a:srgbClr val="0B1020"/>
                </a:solidFill>
                <a:latin typeface="Apple SD Gothic Neo"/>
              </a:rPr>
              <a:t>공용 시스템의 학습 루프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81700" y="2247900"/>
            <a:ext cx="5753100" cy="3143250"/>
          </a:xfrm>
          <a:prstGeom prst="rect">
            <a:avLst/>
          </a:prstGeom>
          <a:solidFill>
            <a:srgbClr val="FFFFFF"/>
          </a:solidFill>
          <a:ln w="9525">
            <a:solidFill>
              <a:srgbClr val="D1CE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667500" y="2647950"/>
            <a:ext cx="1619250" cy="685800"/>
          </a:xfrm>
          <a:prstGeom prst="round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781800" y="2724150"/>
            <a:ext cx="139065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125" b="1">
                <a:solidFill>
                  <a:srgbClr val="0B1020"/>
                </a:solidFill>
                <a:latin typeface="Apple SD Gothic Neo"/>
              </a:rPr>
              <a:t>의도
TaskSpec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144000" y="2647950"/>
            <a:ext cx="1619250" cy="685800"/>
          </a:xfrm>
          <a:prstGeom prst="round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9258300" y="2724150"/>
            <a:ext cx="139065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125" b="1">
                <a:solidFill>
                  <a:srgbClr val="0B1020"/>
                </a:solidFill>
                <a:latin typeface="Apple SD Gothic Neo"/>
              </a:rPr>
              <a:t>격리 실행
ToolEffect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144000" y="4267200"/>
            <a:ext cx="1619250" cy="68580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258300" y="4343400"/>
            <a:ext cx="139065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125" b="1">
                <a:solidFill>
                  <a:srgbClr val="0B1020"/>
                </a:solidFill>
                <a:latin typeface="Apple SD Gothic Neo"/>
              </a:rPr>
              <a:t>증거·리뷰
Evidence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667500" y="4267200"/>
            <a:ext cx="1619250" cy="685800"/>
          </a:xfrm>
          <a:prstGeom prst="round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781800" y="4343400"/>
            <a:ext cx="139065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125" b="1">
                <a:solidFill>
                  <a:srgbClr val="0B1020"/>
                </a:solidFill>
                <a:latin typeface="Apple SD Gothic Neo"/>
              </a:rPr>
              <a:t>공용 자산
Policy · Skill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8362950" y="2914650"/>
            <a:ext cx="68580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Down Arrow 35"/>
          <p:cNvSpPr/>
          <p:nvPr/>
        </p:nvSpPr>
        <p:spPr>
          <a:xfrm>
            <a:off x="9877425" y="3390900"/>
            <a:ext cx="133350" cy="762000"/>
          </a:xfrm>
          <a:prstGeom prst="down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ight Arrow 36"/>
          <p:cNvSpPr/>
          <p:nvPr/>
        </p:nvSpPr>
        <p:spPr>
          <a:xfrm>
            <a:off x="8362950" y="4533900"/>
            <a:ext cx="68580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Down Arrow 37"/>
          <p:cNvSpPr/>
          <p:nvPr/>
        </p:nvSpPr>
        <p:spPr>
          <a:xfrm>
            <a:off x="7400925" y="3390900"/>
            <a:ext cx="133350" cy="762000"/>
          </a:xfrm>
          <a:prstGeom prst="down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8172450" y="3476625"/>
            <a:ext cx="1066800" cy="106680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286750" y="3638550"/>
            <a:ext cx="838200" cy="723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200" b="1">
                <a:solidFill>
                  <a:srgbClr val="F8F7F2"/>
                </a:solidFill>
                <a:latin typeface="Apple SD Gothic Neo"/>
              </a:rPr>
              <a:t>다음 작업이
더 쉬워진다</a:t>
            </a:r>
          </a:p>
        </p:txBody>
      </p:sp>
      <p:sp>
        <p:nvSpPr>
          <p:cNvPr id="41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D4D0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8A857B"/>
                </a:solidFill>
                <a:latin typeface="Apple SD Gothic Neo"/>
              </a:rPr>
              <a:t>근거: 개발 청사진 §2 · §3.17–3.18</a:t>
            </a:r>
          </a:p>
        </p:txBody>
      </p:sp>
      <p:sp>
        <p:nvSpPr>
          <p:cNvPr id="43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8A857B"/>
                </a:solidFill>
                <a:latin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03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03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C9F765"/>
                </a:solidFill>
                <a:latin typeface="Apple SD Gothic Neo"/>
              </a:rPr>
              <a:t>MVP FOCUS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925" b="1">
                <a:solidFill>
                  <a:srgbClr val="F8F7F2"/>
                </a:solidFill>
                <a:latin typeface="Apple SD Gothic Neo"/>
              </a:rPr>
              <a:t>MVP는 두 프로파일과 한 줄의 안전한 수직 슬라이스에 집중한다.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C7CEDC"/>
                </a:solidFill>
                <a:latin typeface="Apple SD Gothic Neo"/>
              </a:rPr>
              <a:t>운영 자동 배포와 범용 자기수리는 제외하고, 검증된 PR 후보를 만드는 경로부터 닫는다.</a:t>
            </a:r>
          </a:p>
        </p:txBody>
      </p:sp>
      <p:sp>
        <p:nvSpPr>
          <p:cNvPr id="7" name="profile-docs-box"/>
          <p:cNvSpPr/>
          <p:nvPr/>
        </p:nvSpPr>
        <p:spPr>
          <a:xfrm>
            <a:off x="514350" y="1866899"/>
            <a:ext cx="1714500" cy="28575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rofile-docs-label"/>
          <p:cNvSpPr/>
          <p:nvPr/>
        </p:nvSpPr>
        <p:spPr>
          <a:xfrm>
            <a:off x="571500" y="1866899"/>
            <a:ext cx="16002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docs-and-tests</a:t>
            </a:r>
          </a:p>
        </p:txBody>
      </p:sp>
      <p:sp>
        <p:nvSpPr>
          <p:cNvPr id="9" name="profile-service-box"/>
          <p:cNvSpPr/>
          <p:nvPr/>
        </p:nvSpPr>
        <p:spPr>
          <a:xfrm>
            <a:off x="2343150" y="1866899"/>
            <a:ext cx="2000250" cy="285750"/>
          </a:xfrm>
          <a:prstGeom prst="round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profile-service-label"/>
          <p:cNvSpPr/>
          <p:nvPr/>
        </p:nvSpPr>
        <p:spPr>
          <a:xfrm>
            <a:off x="2400300" y="1866899"/>
            <a:ext cx="188595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limited service-change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19625" y="1924049"/>
            <a:ext cx="14287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7D8AA3"/>
                </a:solidFill>
                <a:latin typeface="Apple SD Gothic Neo"/>
              </a:rPr>
              <a:t>MVP PROFILE</a:t>
            </a:r>
          </a:p>
        </p:txBody>
      </p:sp>
      <p:sp>
        <p:nvSpPr>
          <p:cNvPr id="12" name="slice-0-box"/>
          <p:cNvSpPr/>
          <p:nvPr/>
        </p:nvSpPr>
        <p:spPr>
          <a:xfrm>
            <a:off x="514350" y="2667000"/>
            <a:ext cx="1809750" cy="81915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lice-0-index"/>
          <p:cNvSpPr/>
          <p:nvPr/>
        </p:nvSpPr>
        <p:spPr>
          <a:xfrm>
            <a:off x="628650" y="2781300"/>
            <a:ext cx="266700" cy="266700"/>
          </a:xfrm>
          <a:prstGeom prst="ellipse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lice-0-index-label"/>
          <p:cNvSpPr/>
          <p:nvPr/>
        </p:nvSpPr>
        <p:spPr>
          <a:xfrm>
            <a:off x="628650" y="278130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1</a:t>
            </a:r>
          </a:p>
        </p:txBody>
      </p:sp>
      <p:sp>
        <p:nvSpPr>
          <p:cNvPr id="15" name="slice-0-label"/>
          <p:cNvSpPr/>
          <p:nvPr/>
        </p:nvSpPr>
        <p:spPr>
          <a:xfrm>
            <a:off x="990599" y="2762250"/>
            <a:ext cx="1219200" cy="6286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버전 고정 작업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381250" y="3000375"/>
            <a:ext cx="400050" cy="152400"/>
          </a:xfrm>
          <a:prstGeom prst="rightArrow">
            <a:avLst/>
          </a:prstGeom>
          <a:solidFill>
            <a:srgbClr val="5663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slice-1-box"/>
          <p:cNvSpPr/>
          <p:nvPr/>
        </p:nvSpPr>
        <p:spPr>
          <a:xfrm>
            <a:off x="2781300" y="2667000"/>
            <a:ext cx="1809750" cy="81915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lice-1-index"/>
          <p:cNvSpPr/>
          <p:nvPr/>
        </p:nvSpPr>
        <p:spPr>
          <a:xfrm>
            <a:off x="2895600" y="2781300"/>
            <a:ext cx="266700" cy="266700"/>
          </a:xfrm>
          <a:prstGeom prst="ellipse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slice-1-index-label"/>
          <p:cNvSpPr/>
          <p:nvPr/>
        </p:nvSpPr>
        <p:spPr>
          <a:xfrm>
            <a:off x="2895600" y="278130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2</a:t>
            </a:r>
          </a:p>
        </p:txBody>
      </p:sp>
      <p:sp>
        <p:nvSpPr>
          <p:cNvPr id="20" name="slice-1-label"/>
          <p:cNvSpPr/>
          <p:nvPr/>
        </p:nvSpPr>
        <p:spPr>
          <a:xfrm>
            <a:off x="3257550" y="2762250"/>
            <a:ext cx="1219200" cy="6286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정책·격리 실행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4648200" y="3000375"/>
            <a:ext cx="400050" cy="152400"/>
          </a:xfrm>
          <a:prstGeom prst="rightArrow">
            <a:avLst/>
          </a:prstGeom>
          <a:solidFill>
            <a:srgbClr val="5663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slice-2-box"/>
          <p:cNvSpPr/>
          <p:nvPr/>
        </p:nvSpPr>
        <p:spPr>
          <a:xfrm>
            <a:off x="5048250" y="2667000"/>
            <a:ext cx="1809750" cy="81915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slice-2-index"/>
          <p:cNvSpPr/>
          <p:nvPr/>
        </p:nvSpPr>
        <p:spPr>
          <a:xfrm>
            <a:off x="5162550" y="2781300"/>
            <a:ext cx="266700" cy="266700"/>
          </a:xfrm>
          <a:prstGeom prst="ellipse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slice-2-index-label"/>
          <p:cNvSpPr/>
          <p:nvPr/>
        </p:nvSpPr>
        <p:spPr>
          <a:xfrm>
            <a:off x="5162550" y="278130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3</a:t>
            </a:r>
          </a:p>
        </p:txBody>
      </p:sp>
      <p:sp>
        <p:nvSpPr>
          <p:cNvPr id="25" name="slice-2-label"/>
          <p:cNvSpPr/>
          <p:nvPr/>
        </p:nvSpPr>
        <p:spPr>
          <a:xfrm>
            <a:off x="5524500" y="2762250"/>
            <a:ext cx="1219200" cy="6286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멱등 외부 효과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6915150" y="3000375"/>
            <a:ext cx="400050" cy="152400"/>
          </a:xfrm>
          <a:prstGeom prst="rightArrow">
            <a:avLst/>
          </a:prstGeom>
          <a:solidFill>
            <a:srgbClr val="5663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slice-3-box"/>
          <p:cNvSpPr/>
          <p:nvPr/>
        </p:nvSpPr>
        <p:spPr>
          <a:xfrm>
            <a:off x="7315200" y="2667000"/>
            <a:ext cx="1809750" cy="81915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slice-3-index"/>
          <p:cNvSpPr/>
          <p:nvPr/>
        </p:nvSpPr>
        <p:spPr>
          <a:xfrm>
            <a:off x="7429500" y="2781300"/>
            <a:ext cx="266700" cy="266700"/>
          </a:xfrm>
          <a:prstGeom prst="ellipse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slice-3-index-label"/>
          <p:cNvSpPr/>
          <p:nvPr/>
        </p:nvSpPr>
        <p:spPr>
          <a:xfrm>
            <a:off x="7429500" y="278130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4</a:t>
            </a:r>
          </a:p>
        </p:txBody>
      </p:sp>
      <p:sp>
        <p:nvSpPr>
          <p:cNvPr id="30" name="slice-3-label"/>
          <p:cNvSpPr/>
          <p:nvPr/>
        </p:nvSpPr>
        <p:spPr>
          <a:xfrm>
            <a:off x="7791450" y="2762250"/>
            <a:ext cx="1219200" cy="6286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독립 검증 증거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9182100" y="3000375"/>
            <a:ext cx="400050" cy="152400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slice-4-box"/>
          <p:cNvSpPr/>
          <p:nvPr/>
        </p:nvSpPr>
        <p:spPr>
          <a:xfrm>
            <a:off x="9582150" y="2667000"/>
            <a:ext cx="1809750" cy="819150"/>
          </a:xfrm>
          <a:prstGeom prst="roundRect">
            <a:avLst/>
          </a:prstGeom>
          <a:solidFill>
            <a:srgbClr val="C9F765"/>
          </a:solidFill>
          <a:ln w="9525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slice-4-index"/>
          <p:cNvSpPr/>
          <p:nvPr/>
        </p:nvSpPr>
        <p:spPr>
          <a:xfrm>
            <a:off x="9696450" y="2781300"/>
            <a:ext cx="266700" cy="26670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slice-4-index-label"/>
          <p:cNvSpPr/>
          <p:nvPr/>
        </p:nvSpPr>
        <p:spPr>
          <a:xfrm>
            <a:off x="9696450" y="278130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5</a:t>
            </a:r>
          </a:p>
        </p:txBody>
      </p:sp>
      <p:sp>
        <p:nvSpPr>
          <p:cNvPr id="35" name="slice-4-label"/>
          <p:cNvSpPr/>
          <p:nvPr/>
        </p:nvSpPr>
        <p:spPr>
          <a:xfrm>
            <a:off x="10058400" y="2762250"/>
            <a:ext cx="1219200" cy="6286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0B1020"/>
                </a:solidFill>
                <a:latin typeface="Apple SD Gothic Neo"/>
              </a:rPr>
              <a:t>사람 승인 PR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4350" y="3714750"/>
            <a:ext cx="10877550" cy="57150"/>
          </a:xfrm>
          <a:prstGeom prst="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9715500" y="3829050"/>
            <a:ext cx="16764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C9F765"/>
                </a:solidFill>
                <a:latin typeface="Apple SD Gothic Neo"/>
              </a:rPr>
              <a:t>SAFE VERTICAL SLICE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14350" y="4400550"/>
            <a:ext cx="10877550" cy="1219200"/>
          </a:xfrm>
          <a:prstGeom prst="rect">
            <a:avLst/>
          </a:prstGeom>
          <a:solidFill>
            <a:srgbClr val="111A2E"/>
          </a:solidFill>
          <a:ln w="9525">
            <a:solidFill>
              <a:srgbClr val="2734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23900" y="4591050"/>
            <a:ext cx="2286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FF7A66"/>
                </a:solidFill>
                <a:latin typeface="Apple SD Gothic Neo"/>
              </a:rPr>
              <a:t>이번 MVP에서 하지 않는 것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371850" y="4552950"/>
            <a:ext cx="22860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0">
                <a:solidFill>
                  <a:srgbClr val="D4D9E3"/>
                </a:solidFill>
                <a:latin typeface="Apple SD Gothic Neo"/>
              </a:rPr>
              <a:t>— 운영 자동 배포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43600" y="4552950"/>
            <a:ext cx="22860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0">
                <a:solidFill>
                  <a:srgbClr val="D4D9E3"/>
                </a:solidFill>
                <a:latin typeface="Apple SD Gothic Neo"/>
              </a:rPr>
              <a:t>— R3 자동 승인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515350" y="4552950"/>
            <a:ext cx="22860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0">
                <a:solidFill>
                  <a:srgbClr val="D4D9E3"/>
                </a:solidFill>
                <a:latin typeface="Apple SD Gothic Neo"/>
              </a:rPr>
              <a:t>— 범용 자기수리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371850" y="4991100"/>
            <a:ext cx="22860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0">
                <a:solidFill>
                  <a:srgbClr val="D4D9E3"/>
                </a:solidFill>
                <a:latin typeface="Apple SD Gothic Neo"/>
              </a:rPr>
              <a:t>— 무제한 multi-agent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943600" y="4991100"/>
            <a:ext cx="22860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0">
                <a:solidFill>
                  <a:srgbClr val="D4D9E3"/>
                </a:solidFill>
                <a:latin typeface="Apple SD Gothic Neo"/>
              </a:rPr>
              <a:t>— 자동 영구 기억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515350" y="4991100"/>
            <a:ext cx="22860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0">
                <a:solidFill>
                  <a:srgbClr val="D4D9E3"/>
                </a:solidFill>
                <a:latin typeface="Apple SD Gothic Neo"/>
              </a:rPr>
              <a:t>— 물리 행동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23900" y="5829300"/>
            <a:ext cx="10287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 b="1">
                <a:solidFill>
                  <a:srgbClr val="F3C969"/>
                </a:solidFill>
                <a:latin typeface="Apple SD Gothic Neo"/>
              </a:rPr>
              <a:t>Exit: R0/R1 30건 중 90% 종결 · 중복 effect 0 · 취소 후 신규 grant p95 60초 · 감사 완전성 100%</a:t>
            </a:r>
          </a:p>
        </p:txBody>
      </p:sp>
      <p:sp>
        <p:nvSpPr>
          <p:cNvPr id="47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66738C"/>
                </a:solidFill>
                <a:latin typeface="Apple SD Gothic Neo"/>
              </a:rPr>
              <a:t>근거: 기술백서 §2.2–2.3</a:t>
            </a:r>
          </a:p>
        </p:txBody>
      </p:sp>
      <p:sp>
        <p:nvSpPr>
          <p:cNvPr id="49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66738C"/>
                </a:solidFill>
                <a:latin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04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04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0B1020"/>
                </a:solidFill>
                <a:latin typeface="Apple SD Gothic Neo"/>
              </a:rPr>
              <a:t>DEPLOYMENT ARCHITECTURE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850" b="1">
                <a:solidFill>
                  <a:srgbClr val="111827"/>
                </a:solidFill>
                <a:latin typeface="Apple SD Gothic Neo"/>
              </a:rPr>
              <a:t>제어면은 단순하게, worker와 egress는 물리적으로 분리한다.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667085"/>
                </a:solidFill>
                <a:latin typeface="Apple SD Gothic Neo"/>
              </a:rPr>
              <a:t>MVP는 modular monolith로 시작하되, 실행·자격증명·외부 효과의 신뢰 경계는 배포 단위로 지킨다.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495299" y="1847850"/>
            <a:ext cx="85725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750" b="1">
                <a:solidFill>
                  <a:srgbClr val="667085"/>
                </a:solidFill>
                <a:latin typeface="Apple SD Gothic Neo"/>
              </a:rPr>
              <a:t>ENTRY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6250" y="2095499"/>
            <a:ext cx="1466850" cy="51435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9C5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2162175"/>
            <a:ext cx="127635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Portal · CLI · IDE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038349" y="2276475"/>
            <a:ext cx="41910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476500" y="1828800"/>
            <a:ext cx="4819650" cy="1790700"/>
          </a:xfrm>
          <a:prstGeom prst="rect">
            <a:avLst/>
          </a:prstGeom>
          <a:solidFill>
            <a:srgbClr val="FFFFFF"/>
          </a:solidFill>
          <a:ln w="9525">
            <a:solidFill>
              <a:srgbClr val="B8B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628900" y="1943100"/>
            <a:ext cx="1219200" cy="247649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686050" y="1943100"/>
            <a:ext cx="11049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CONTROL PLANE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647950" y="2343150"/>
            <a:ext cx="1352550" cy="495299"/>
          </a:xfrm>
          <a:prstGeom prst="roundRect">
            <a:avLst/>
          </a:prstGeom>
          <a:solidFill>
            <a:srgbClr val="EEF8FA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743200" y="2409825"/>
            <a:ext cx="11620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Task 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71950" y="2343150"/>
            <a:ext cx="1466850" cy="495299"/>
          </a:xfrm>
          <a:prstGeom prst="roundRect">
            <a:avLst/>
          </a:prstGeom>
          <a:solidFill>
            <a:srgbClr val="EEF8FA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267200" y="2409825"/>
            <a:ext cx="12763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Orchestrator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810250" y="2343150"/>
            <a:ext cx="1314450" cy="495299"/>
          </a:xfrm>
          <a:prstGeom prst="roundRect">
            <a:avLst/>
          </a:prstGeom>
          <a:solidFill>
            <a:srgbClr val="FFF7DE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905500" y="2409825"/>
            <a:ext cx="11239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Review Service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647950" y="2990850"/>
            <a:ext cx="1352550" cy="476250"/>
          </a:xfrm>
          <a:prstGeom prst="roundRect">
            <a:avLst/>
          </a:prstGeom>
          <a:solidFill>
            <a:srgbClr val="FFF0EC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2743200" y="3057525"/>
            <a:ext cx="1162050" cy="342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Policy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71950" y="2990850"/>
            <a:ext cx="1466850" cy="476250"/>
          </a:xfrm>
          <a:prstGeom prst="roundRect">
            <a:avLst/>
          </a:prstGeom>
          <a:solidFill>
            <a:srgbClr val="EAFBFD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267200" y="3057525"/>
            <a:ext cx="1276350" cy="342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Context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10250" y="2990850"/>
            <a:ext cx="1314450" cy="476250"/>
          </a:xfrm>
          <a:prstGeom prst="roundRect">
            <a:avLst/>
          </a:prstGeom>
          <a:solidFill>
            <a:srgbClr val="F2FBDC"/>
          </a:solidFill>
          <a:ln w="9525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905500" y="3057525"/>
            <a:ext cx="1123950" cy="342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Verification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057650" y="2505075"/>
            <a:ext cx="228600" cy="114300"/>
          </a:xfrm>
          <a:prstGeom prst="rightArrow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ight Arrow 26"/>
          <p:cNvSpPr/>
          <p:nvPr/>
        </p:nvSpPr>
        <p:spPr>
          <a:xfrm>
            <a:off x="5676900" y="2505075"/>
            <a:ext cx="171450" cy="114300"/>
          </a:xfrm>
          <a:prstGeom prst="rightArrow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ight Arrow 27"/>
          <p:cNvSpPr/>
          <p:nvPr/>
        </p:nvSpPr>
        <p:spPr>
          <a:xfrm>
            <a:off x="4057650" y="3152775"/>
            <a:ext cx="228600" cy="114300"/>
          </a:xfrm>
          <a:prstGeom prst="rightArrow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ight Arrow 28"/>
          <p:cNvSpPr/>
          <p:nvPr/>
        </p:nvSpPr>
        <p:spPr>
          <a:xfrm>
            <a:off x="5676900" y="3152775"/>
            <a:ext cx="171450" cy="114300"/>
          </a:xfrm>
          <a:prstGeom prst="rightArrow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2476500" y="3848099"/>
            <a:ext cx="4819650" cy="1962150"/>
          </a:xfrm>
          <a:prstGeom prst="rect">
            <a:avLst/>
          </a:prstGeom>
          <a:solidFill>
            <a:srgbClr val="10182A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2628900" y="3962399"/>
            <a:ext cx="1295400" cy="247649"/>
          </a:xfrm>
          <a:prstGeom prst="round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2686050" y="3962399"/>
            <a:ext cx="11811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EXECUTION TRUST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686050" y="4457700"/>
            <a:ext cx="1257300" cy="55245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2781300" y="4524375"/>
            <a:ext cx="1066800" cy="4191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F8F7F2"/>
                </a:solidFill>
                <a:latin typeface="Apple SD Gothic Neo"/>
              </a:rPr>
              <a:t>Work Queue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4000500" y="4657725"/>
            <a:ext cx="304800" cy="133350"/>
          </a:xfrm>
          <a:prstGeom prst="rightArrow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4362450" y="4457700"/>
            <a:ext cx="1295400" cy="55245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4457700" y="4524375"/>
            <a:ext cx="1104900" cy="4191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F8F7F2"/>
                </a:solidFill>
                <a:latin typeface="Apple SD Gothic Neo"/>
              </a:rPr>
              <a:t>Ephemeral
Worker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5715000" y="4657725"/>
            <a:ext cx="247649" cy="133350"/>
          </a:xfrm>
          <a:prstGeom prst="rightArrow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6019800" y="4457700"/>
            <a:ext cx="1066800" cy="55245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6115050" y="4524375"/>
            <a:ext cx="876300" cy="4191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F8F7F2"/>
                </a:solidFill>
                <a:latin typeface="Apple SD Gothic Neo"/>
              </a:rPr>
              <a:t>Tool
Gateway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686050" y="5219700"/>
            <a:ext cx="1428750" cy="40005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2781300" y="5286375"/>
            <a:ext cx="1238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Runner Manager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324350" y="5219700"/>
            <a:ext cx="1333500" cy="40005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4419600" y="5286375"/>
            <a:ext cx="1143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Secret Broker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867400" y="5219700"/>
            <a:ext cx="1219200" cy="40005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5962650" y="5286375"/>
            <a:ext cx="1028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Effect Ledger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600950" y="1828800"/>
            <a:ext cx="4095750" cy="1790700"/>
          </a:xfrm>
          <a:prstGeom prst="rect">
            <a:avLst/>
          </a:prstGeom>
          <a:solidFill>
            <a:srgbClr val="FFFFFF"/>
          </a:solidFill>
          <a:ln w="9525">
            <a:solidFill>
              <a:srgbClr val="B8B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7753349" y="1943100"/>
            <a:ext cx="1333500" cy="247649"/>
          </a:xfrm>
          <a:prstGeom prst="round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7810499" y="1943100"/>
            <a:ext cx="12192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KNOWLEDGE + DATA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772400" y="2343150"/>
            <a:ext cx="1162050" cy="495299"/>
          </a:xfrm>
          <a:prstGeom prst="roundRect">
            <a:avLst/>
          </a:prstGeom>
          <a:solidFill>
            <a:srgbClr val="EAFBFD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7867649" y="2409825"/>
            <a:ext cx="9715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Artifact
Registry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067800" y="2343150"/>
            <a:ext cx="1162050" cy="495299"/>
          </a:xfrm>
          <a:prstGeom prst="roundRect">
            <a:avLst/>
          </a:prstGeom>
          <a:solidFill>
            <a:srgbClr val="F4F2ED"/>
          </a:solidFill>
          <a:ln w="9525">
            <a:solidFill>
              <a:srgbClr val="C9C5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9163050" y="2409825"/>
            <a:ext cx="9715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Control DB
+ Outbox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363200" y="2343150"/>
            <a:ext cx="1162050" cy="495299"/>
          </a:xfrm>
          <a:prstGeom prst="roundRect">
            <a:avLst/>
          </a:prstGeom>
          <a:solidFill>
            <a:srgbClr val="EAFBFD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10458450" y="2409825"/>
            <a:ext cx="9715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Encrypted
Object Store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772400" y="3028950"/>
            <a:ext cx="1162050" cy="438150"/>
          </a:xfrm>
          <a:prstGeom prst="roundRect">
            <a:avLst/>
          </a:prstGeom>
          <a:solidFill>
            <a:srgbClr val="F2FBDC"/>
          </a:solidFill>
          <a:ln w="9525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7867649" y="3095625"/>
            <a:ext cx="9715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Eval Sets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067800" y="3028950"/>
            <a:ext cx="1162050" cy="438150"/>
          </a:xfrm>
          <a:prstGeom prst="roundRect">
            <a:avLst/>
          </a:prstGeom>
          <a:solidFill>
            <a:srgbClr val="F4F2ED"/>
          </a:solidFill>
          <a:ln w="9525">
            <a:solidFill>
              <a:srgbClr val="C9C5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9163050" y="3095625"/>
            <a:ext cx="9715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Event Bus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0363200" y="3028950"/>
            <a:ext cx="1162050" cy="438150"/>
          </a:xfrm>
          <a:prstGeom prst="roundRect">
            <a:avLst/>
          </a:prstGeom>
          <a:solidFill>
            <a:srgbClr val="FFF7DE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10458450" y="3095625"/>
            <a:ext cx="9715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WORM Audit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600950" y="3848099"/>
            <a:ext cx="4095750" cy="1962150"/>
          </a:xfrm>
          <a:prstGeom prst="rect">
            <a:avLst/>
          </a:prstGeom>
          <a:solidFill>
            <a:srgbClr val="FFF9F5"/>
          </a:solidFill>
          <a:ln w="9525">
            <a:solidFill>
              <a:srgbClr val="E5C2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ounded Rectangle 62"/>
          <p:cNvSpPr/>
          <p:nvPr/>
        </p:nvSpPr>
        <p:spPr>
          <a:xfrm>
            <a:off x="7753349" y="3962399"/>
            <a:ext cx="1143000" cy="247649"/>
          </a:xfrm>
          <a:prstGeom prst="round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7810499" y="3962399"/>
            <a:ext cx="10287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EFFECT BOUNDARY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7810499" y="4514850"/>
            <a:ext cx="1352550" cy="590550"/>
          </a:xfrm>
          <a:prstGeom prst="roundRect">
            <a:avLst/>
          </a:prstGeom>
          <a:solidFill>
            <a:srgbClr val="FFF0EC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7905750" y="4581525"/>
            <a:ext cx="116205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Deny-by-default
Egress Proxy</a:t>
            </a:r>
          </a:p>
        </p:txBody>
      </p:sp>
      <p:sp>
        <p:nvSpPr>
          <p:cNvPr id="67" name="Right Arrow 66"/>
          <p:cNvSpPr/>
          <p:nvPr/>
        </p:nvSpPr>
        <p:spPr>
          <a:xfrm>
            <a:off x="9258300" y="4743450"/>
            <a:ext cx="495299" cy="15240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ounded Rectangle 67"/>
          <p:cNvSpPr/>
          <p:nvPr/>
        </p:nvSpPr>
        <p:spPr>
          <a:xfrm>
            <a:off x="9848850" y="4514850"/>
            <a:ext cx="1619250" cy="59055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9944100" y="4581525"/>
            <a:ext cx="142875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Git · CI · Issue
Enterprise APIs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829550" y="5314950"/>
            <a:ext cx="3581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75" b="1">
                <a:solidFill>
                  <a:srgbClr val="FF7A66"/>
                </a:solidFill>
                <a:latin typeface="Apple SD Gothic Neo"/>
              </a:rPr>
              <a:t>worker는 외부 API를 직접 호출하지 않는다</a:t>
            </a:r>
          </a:p>
        </p:txBody>
      </p:sp>
      <p:sp>
        <p:nvSpPr>
          <p:cNvPr id="71" name="Down Arrow 70"/>
          <p:cNvSpPr/>
          <p:nvPr/>
        </p:nvSpPr>
        <p:spPr>
          <a:xfrm>
            <a:off x="4838700" y="3619500"/>
            <a:ext cx="133350" cy="190500"/>
          </a:xfrm>
          <a:prstGeom prst="downArrow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ight Arrow 71"/>
          <p:cNvSpPr/>
          <p:nvPr/>
        </p:nvSpPr>
        <p:spPr>
          <a:xfrm>
            <a:off x="7143750" y="4724400"/>
            <a:ext cx="381000" cy="15240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D4D0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8A857B"/>
                </a:solidFill>
                <a:latin typeface="Apple SD Gothic Neo"/>
              </a:rPr>
              <a:t>근거: 기술백서 §4.1–4.3</a:t>
            </a:r>
          </a:p>
        </p:txBody>
      </p:sp>
      <p:sp>
        <p:nvSpPr>
          <p:cNvPr id="75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8A857B"/>
                </a:solidFill>
                <a:latin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05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05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C9F765"/>
                </a:solidFill>
                <a:latin typeface="Apple SD Gothic Neo"/>
              </a:rPr>
              <a:t>END-TO-END TRACE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000" b="1">
                <a:solidFill>
                  <a:srgbClr val="F8F7F2"/>
                </a:solidFill>
                <a:latin typeface="Apple SD Gothic Neo"/>
              </a:rPr>
              <a:t>TaskSpec에서 PR까지, 모든 단계가 하나의 증거 사슬이다.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C7CEDC"/>
                </a:solidFill>
                <a:latin typeface="Apple SD Gothic Neo"/>
              </a:rPr>
              <a:t>각 단계는 다음 단계의 입력이 되는 typed artifact를 남기고, 단일 correlation chain으로 조회된다.</a:t>
            </a:r>
          </a:p>
        </p:txBody>
      </p:sp>
      <p:sp>
        <p:nvSpPr>
          <p:cNvPr id="7" name="trace-top-0-box"/>
          <p:cNvSpPr/>
          <p:nvPr/>
        </p:nvSpPr>
        <p:spPr>
          <a:xfrm>
            <a:off x="495299" y="2095499"/>
            <a:ext cx="2152650" cy="72390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ce-top-0-index"/>
          <p:cNvSpPr/>
          <p:nvPr/>
        </p:nvSpPr>
        <p:spPr>
          <a:xfrm>
            <a:off x="609600" y="2209800"/>
            <a:ext cx="266700" cy="26670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ce-top-0-index-label"/>
          <p:cNvSpPr/>
          <p:nvPr/>
        </p:nvSpPr>
        <p:spPr>
          <a:xfrm>
            <a:off x="609600" y="220980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1</a:t>
            </a:r>
          </a:p>
        </p:txBody>
      </p:sp>
      <p:sp>
        <p:nvSpPr>
          <p:cNvPr id="10" name="trace-top-0-label"/>
          <p:cNvSpPr/>
          <p:nvPr/>
        </p:nvSpPr>
        <p:spPr>
          <a:xfrm>
            <a:off x="971550" y="2190750"/>
            <a:ext cx="15621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TaskSpec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2914650"/>
            <a:ext cx="1924049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0">
                <a:solidFill>
                  <a:srgbClr val="9BA6BA"/>
                </a:solidFill>
                <a:latin typeface="Apple SD Gothic Neo"/>
              </a:rPr>
              <a:t>문제·의도·기준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705100" y="2362200"/>
            <a:ext cx="495299" cy="133350"/>
          </a:xfrm>
          <a:prstGeom prst="rightArrow">
            <a:avLst/>
          </a:prstGeom>
          <a:solidFill>
            <a:srgbClr val="4653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race-top-1-box"/>
          <p:cNvSpPr/>
          <p:nvPr/>
        </p:nvSpPr>
        <p:spPr>
          <a:xfrm>
            <a:off x="3352800" y="2095499"/>
            <a:ext cx="2152650" cy="72390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race-top-1-index"/>
          <p:cNvSpPr/>
          <p:nvPr/>
        </p:nvSpPr>
        <p:spPr>
          <a:xfrm>
            <a:off x="3467100" y="2209800"/>
            <a:ext cx="266700" cy="26670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race-top-1-index-label"/>
          <p:cNvSpPr/>
          <p:nvPr/>
        </p:nvSpPr>
        <p:spPr>
          <a:xfrm>
            <a:off x="3467100" y="220980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2</a:t>
            </a:r>
          </a:p>
        </p:txBody>
      </p:sp>
      <p:sp>
        <p:nvSpPr>
          <p:cNvPr id="16" name="trace-top-1-label"/>
          <p:cNvSpPr/>
          <p:nvPr/>
        </p:nvSpPr>
        <p:spPr>
          <a:xfrm>
            <a:off x="3829050" y="2190750"/>
            <a:ext cx="15621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Risk + Policy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67100" y="2914650"/>
            <a:ext cx="1924049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0">
                <a:solidFill>
                  <a:srgbClr val="9BA6BA"/>
                </a:solidFill>
                <a:latin typeface="Apple SD Gothic Neo"/>
              </a:rPr>
              <a:t>R0–R3 · 권한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562600" y="2362200"/>
            <a:ext cx="495299" cy="133350"/>
          </a:xfrm>
          <a:prstGeom prst="rightArrow">
            <a:avLst/>
          </a:prstGeom>
          <a:solidFill>
            <a:srgbClr val="4653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race-top-2-box"/>
          <p:cNvSpPr/>
          <p:nvPr/>
        </p:nvSpPr>
        <p:spPr>
          <a:xfrm>
            <a:off x="6210300" y="2095499"/>
            <a:ext cx="2152650" cy="72390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race-top-2-index"/>
          <p:cNvSpPr/>
          <p:nvPr/>
        </p:nvSpPr>
        <p:spPr>
          <a:xfrm>
            <a:off x="6324600" y="2209800"/>
            <a:ext cx="266700" cy="266700"/>
          </a:xfrm>
          <a:prstGeom prst="ellipse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race-top-2-index-label"/>
          <p:cNvSpPr/>
          <p:nvPr/>
        </p:nvSpPr>
        <p:spPr>
          <a:xfrm>
            <a:off x="6324600" y="220980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3</a:t>
            </a:r>
          </a:p>
        </p:txBody>
      </p:sp>
      <p:sp>
        <p:nvSpPr>
          <p:cNvPr id="22" name="trace-top-2-label"/>
          <p:cNvSpPr/>
          <p:nvPr/>
        </p:nvSpPr>
        <p:spPr>
          <a:xfrm>
            <a:off x="6686550" y="2190750"/>
            <a:ext cx="15621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PromptManifest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24600" y="2914650"/>
            <a:ext cx="1924049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0">
                <a:solidFill>
                  <a:srgbClr val="9BA6BA"/>
                </a:solidFill>
                <a:latin typeface="Apple SD Gothic Neo"/>
              </a:rPr>
              <a:t>입력·버전·순서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420100" y="2362200"/>
            <a:ext cx="495299" cy="133350"/>
          </a:xfrm>
          <a:prstGeom prst="rightArrow">
            <a:avLst/>
          </a:prstGeom>
          <a:solidFill>
            <a:srgbClr val="4653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race-top-3-box"/>
          <p:cNvSpPr/>
          <p:nvPr/>
        </p:nvSpPr>
        <p:spPr>
          <a:xfrm>
            <a:off x="9067800" y="2095499"/>
            <a:ext cx="2152650" cy="72390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race-top-3-index"/>
          <p:cNvSpPr/>
          <p:nvPr/>
        </p:nvSpPr>
        <p:spPr>
          <a:xfrm>
            <a:off x="9182100" y="2209800"/>
            <a:ext cx="266700" cy="26670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race-top-3-index-label"/>
          <p:cNvSpPr/>
          <p:nvPr/>
        </p:nvSpPr>
        <p:spPr>
          <a:xfrm>
            <a:off x="9182100" y="220980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4</a:t>
            </a:r>
          </a:p>
        </p:txBody>
      </p:sp>
      <p:sp>
        <p:nvSpPr>
          <p:cNvPr id="28" name="trace-top-3-label"/>
          <p:cNvSpPr/>
          <p:nvPr/>
        </p:nvSpPr>
        <p:spPr>
          <a:xfrm>
            <a:off x="9544050" y="2190750"/>
            <a:ext cx="15621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Execution Graph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182100" y="2914650"/>
            <a:ext cx="1924049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0">
                <a:solidFill>
                  <a:srgbClr val="9BA6BA"/>
                </a:solidFill>
                <a:latin typeface="Apple SD Gothic Neo"/>
              </a:rPr>
              <a:t>계획·예산·종료</a:t>
            </a:r>
          </a:p>
        </p:txBody>
      </p:sp>
      <p:sp>
        <p:nvSpPr>
          <p:cNvPr id="30" name="Down Arrow 29"/>
          <p:cNvSpPr/>
          <p:nvPr/>
        </p:nvSpPr>
        <p:spPr>
          <a:xfrm>
            <a:off x="11058525" y="3162300"/>
            <a:ext cx="152400" cy="514350"/>
          </a:xfrm>
          <a:prstGeom prst="down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race-bottom-3-box"/>
          <p:cNvSpPr/>
          <p:nvPr/>
        </p:nvSpPr>
        <p:spPr>
          <a:xfrm>
            <a:off x="9067800" y="3829050"/>
            <a:ext cx="2152650" cy="72390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race-bottom-3-index"/>
          <p:cNvSpPr/>
          <p:nvPr/>
        </p:nvSpPr>
        <p:spPr>
          <a:xfrm>
            <a:off x="9182100" y="3943350"/>
            <a:ext cx="266700" cy="266700"/>
          </a:xfrm>
          <a:prstGeom prst="ellipse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race-bottom-3-index-label"/>
          <p:cNvSpPr/>
          <p:nvPr/>
        </p:nvSpPr>
        <p:spPr>
          <a:xfrm>
            <a:off x="9182100" y="394335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8</a:t>
            </a:r>
          </a:p>
        </p:txBody>
      </p:sp>
      <p:sp>
        <p:nvSpPr>
          <p:cNvPr id="34" name="trace-bottom-3-label"/>
          <p:cNvSpPr/>
          <p:nvPr/>
        </p:nvSpPr>
        <p:spPr>
          <a:xfrm>
            <a:off x="9544050" y="3924300"/>
            <a:ext cx="15621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PR Candidate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82100" y="4648200"/>
            <a:ext cx="1924049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0">
                <a:solidFill>
                  <a:srgbClr val="9BA6BA"/>
                </a:solidFill>
                <a:latin typeface="Apple SD Gothic Neo"/>
              </a:rPr>
              <a:t>전달·rollback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8420100" y="4095750"/>
            <a:ext cx="495299" cy="133350"/>
          </a:xfrm>
          <a:prstGeom prst="rightArrow">
            <a:avLst/>
          </a:prstGeom>
          <a:solidFill>
            <a:srgbClr val="4653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race-bottom-2-box"/>
          <p:cNvSpPr/>
          <p:nvPr/>
        </p:nvSpPr>
        <p:spPr>
          <a:xfrm>
            <a:off x="6210300" y="3829050"/>
            <a:ext cx="2152650" cy="72390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race-bottom-2-index"/>
          <p:cNvSpPr/>
          <p:nvPr/>
        </p:nvSpPr>
        <p:spPr>
          <a:xfrm>
            <a:off x="6324600" y="3943350"/>
            <a:ext cx="266700" cy="266700"/>
          </a:xfrm>
          <a:prstGeom prst="ellipse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race-bottom-2-index-label"/>
          <p:cNvSpPr/>
          <p:nvPr/>
        </p:nvSpPr>
        <p:spPr>
          <a:xfrm>
            <a:off x="6324600" y="394335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7</a:t>
            </a:r>
          </a:p>
        </p:txBody>
      </p:sp>
      <p:sp>
        <p:nvSpPr>
          <p:cNvPr id="40" name="trace-bottom-2-label"/>
          <p:cNvSpPr/>
          <p:nvPr/>
        </p:nvSpPr>
        <p:spPr>
          <a:xfrm>
            <a:off x="6686550" y="3924300"/>
            <a:ext cx="15621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ReviewDecision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24600" y="4648200"/>
            <a:ext cx="1924049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0">
                <a:solidFill>
                  <a:srgbClr val="9BA6BA"/>
                </a:solidFill>
                <a:latin typeface="Apple SD Gothic Neo"/>
              </a:rPr>
              <a:t>승인·반려·이유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5562600" y="4095750"/>
            <a:ext cx="495299" cy="133350"/>
          </a:xfrm>
          <a:prstGeom prst="rightArrow">
            <a:avLst/>
          </a:prstGeom>
          <a:solidFill>
            <a:srgbClr val="4653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race-bottom-1-box"/>
          <p:cNvSpPr/>
          <p:nvPr/>
        </p:nvSpPr>
        <p:spPr>
          <a:xfrm>
            <a:off x="3352800" y="3829050"/>
            <a:ext cx="2152650" cy="723900"/>
          </a:xfrm>
          <a:prstGeom prst="roundRect">
            <a:avLst/>
          </a:prstGeom>
          <a:solidFill>
            <a:srgbClr val="C9F765"/>
          </a:solidFill>
          <a:ln w="9525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race-bottom-1-index"/>
          <p:cNvSpPr/>
          <p:nvPr/>
        </p:nvSpPr>
        <p:spPr>
          <a:xfrm>
            <a:off x="3467100" y="3943350"/>
            <a:ext cx="266700" cy="26670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race-bottom-1-index-label"/>
          <p:cNvSpPr/>
          <p:nvPr/>
        </p:nvSpPr>
        <p:spPr>
          <a:xfrm>
            <a:off x="3467100" y="394335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6</a:t>
            </a:r>
          </a:p>
        </p:txBody>
      </p:sp>
      <p:sp>
        <p:nvSpPr>
          <p:cNvPr id="46" name="trace-bottom-1-label"/>
          <p:cNvSpPr/>
          <p:nvPr/>
        </p:nvSpPr>
        <p:spPr>
          <a:xfrm>
            <a:off x="3829050" y="3924300"/>
            <a:ext cx="15621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0B1020"/>
                </a:solidFill>
                <a:latin typeface="Apple SD Gothic Neo"/>
              </a:rPr>
              <a:t>EvidenceBundle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467100" y="4648200"/>
            <a:ext cx="1924049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0">
                <a:solidFill>
                  <a:srgbClr val="9BA6BA"/>
                </a:solidFill>
                <a:latin typeface="Apple SD Gothic Neo"/>
              </a:rPr>
              <a:t>조건별 독립 증거</a:t>
            </a:r>
          </a:p>
        </p:txBody>
      </p:sp>
      <p:sp>
        <p:nvSpPr>
          <p:cNvPr id="48" name="Right Arrow 47"/>
          <p:cNvSpPr/>
          <p:nvPr/>
        </p:nvSpPr>
        <p:spPr>
          <a:xfrm>
            <a:off x="2705100" y="4095750"/>
            <a:ext cx="495299" cy="133350"/>
          </a:xfrm>
          <a:prstGeom prst="rightArrow">
            <a:avLst/>
          </a:prstGeom>
          <a:solidFill>
            <a:srgbClr val="4653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race-bottom-0-box"/>
          <p:cNvSpPr/>
          <p:nvPr/>
        </p:nvSpPr>
        <p:spPr>
          <a:xfrm>
            <a:off x="495299" y="3829050"/>
            <a:ext cx="2152650" cy="723900"/>
          </a:xfrm>
          <a:prstGeom prst="roundRect">
            <a:avLst/>
          </a:prstGeom>
          <a:solidFill>
            <a:srgbClr val="141C31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race-bottom-0-index"/>
          <p:cNvSpPr/>
          <p:nvPr/>
        </p:nvSpPr>
        <p:spPr>
          <a:xfrm>
            <a:off x="609600" y="3943350"/>
            <a:ext cx="266700" cy="266700"/>
          </a:xfrm>
          <a:prstGeom prst="ellipse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race-bottom-0-index-label"/>
          <p:cNvSpPr/>
          <p:nvPr/>
        </p:nvSpPr>
        <p:spPr>
          <a:xfrm>
            <a:off x="609600" y="3943350"/>
            <a:ext cx="266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5</a:t>
            </a:r>
          </a:p>
        </p:txBody>
      </p:sp>
      <p:sp>
        <p:nvSpPr>
          <p:cNvPr id="52" name="trace-bottom-0-label"/>
          <p:cNvSpPr/>
          <p:nvPr/>
        </p:nvSpPr>
        <p:spPr>
          <a:xfrm>
            <a:off x="971550" y="3924300"/>
            <a:ext cx="15621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75" b="1">
                <a:solidFill>
                  <a:srgbClr val="F8F7F2"/>
                </a:solidFill>
                <a:latin typeface="Apple SD Gothic Neo"/>
              </a:rPr>
              <a:t>ToolEffect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09600" y="4648200"/>
            <a:ext cx="1924049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0">
                <a:solidFill>
                  <a:srgbClr val="9BA6BA"/>
                </a:solidFill>
                <a:latin typeface="Apple SD Gothic Neo"/>
              </a:rPr>
              <a:t>외부 상태·effect ID</a:t>
            </a:r>
          </a:p>
        </p:txBody>
      </p:sp>
      <p:sp>
        <p:nvSpPr>
          <p:cNvPr id="54" name="Down Arrow 53"/>
          <p:cNvSpPr/>
          <p:nvPr/>
        </p:nvSpPr>
        <p:spPr>
          <a:xfrm>
            <a:off x="714375" y="5010150"/>
            <a:ext cx="133350" cy="361950"/>
          </a:xfrm>
          <a:prstGeom prst="downArrow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800100" y="5334000"/>
            <a:ext cx="10191750" cy="19050"/>
          </a:xfrm>
          <a:prstGeom prst="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ight Arrow 55"/>
          <p:cNvSpPr/>
          <p:nvPr/>
        </p:nvSpPr>
        <p:spPr>
          <a:xfrm>
            <a:off x="10572750" y="5267325"/>
            <a:ext cx="495299" cy="152400"/>
          </a:xfrm>
          <a:prstGeom prst="rightArrow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2000250" y="5486400"/>
            <a:ext cx="8191500" cy="323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125" b="1">
                <a:solidFill>
                  <a:srgbClr val="64D8E8"/>
                </a:solidFill>
                <a:latin typeface="Apple SD Gothic Neo"/>
              </a:rPr>
              <a:t>실패·리뷰 패턴 → System Improvement 후보 → 검증된 Policy · Skill · Harness로 환류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143000" y="6019800"/>
            <a:ext cx="99060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F3C969"/>
                </a:solidFill>
                <a:latin typeface="Apple SD Gothic Neo"/>
              </a:rPr>
              <a:t>accepted run = TaskSpec → PromptManifest → ToolEffect → EvidenceBundle → ReviewDecision → PR</a:t>
            </a:r>
          </a:p>
        </p:txBody>
      </p:sp>
      <p:sp>
        <p:nvSpPr>
          <p:cNvPr id="59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66738C"/>
                </a:solidFill>
                <a:latin typeface="Apple SD Gothic Neo"/>
              </a:rPr>
              <a:t>근거: 개발 청사진 §9 · 기술백서 §2.3</a:t>
            </a:r>
          </a:p>
        </p:txBody>
      </p:sp>
      <p:sp>
        <p:nvSpPr>
          <p:cNvPr id="61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66738C"/>
                </a:solidFill>
                <a:latin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06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06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0B1020"/>
                </a:solidFill>
                <a:latin typeface="Apple SD Gothic Neo"/>
              </a:rPr>
              <a:t>DURABLE RUN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000" b="1">
                <a:solidFill>
                  <a:srgbClr val="111827"/>
                </a:solidFill>
                <a:latin typeface="Apple SD Gothic Neo"/>
              </a:rPr>
              <a:t>실행은 HTTP 요청이 아니라 durable state machine이다.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667085"/>
                </a:solidFill>
                <a:latin typeface="Apple SD Gothic Neo"/>
              </a:rPr>
              <a:t>API 연결이 끊겨도 상태·재시도·승인·취소 의무는 남고, terminal state에서는 새 activity가 시작되지 않는다.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476250" y="1790700"/>
            <a:ext cx="11201400" cy="628650"/>
          </a:xfrm>
          <a:prstGeom prst="rect">
            <a:avLst/>
          </a:prstGeom>
          <a:solidFill>
            <a:srgbClr val="F0ECE4"/>
          </a:solidFill>
          <a:ln w="9525">
            <a:solidFill>
              <a:srgbClr val="D8D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0550" y="1981199"/>
            <a:ext cx="14097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667085"/>
                </a:solidFill>
                <a:latin typeface="Apple SD Gothic Neo"/>
              </a:rPr>
              <a:t>INTAKE</a:t>
            </a:r>
          </a:p>
        </p:txBody>
      </p:sp>
      <p:sp>
        <p:nvSpPr>
          <p:cNvPr id="9" name="Rectangle 8"/>
          <p:cNvSpPr/>
          <p:nvPr/>
        </p:nvSpPr>
        <p:spPr>
          <a:xfrm>
            <a:off x="476250" y="2590800"/>
            <a:ext cx="11201400" cy="628650"/>
          </a:xfrm>
          <a:prstGeom prst="rect">
            <a:avLst/>
          </a:prstGeom>
          <a:solidFill>
            <a:srgbClr val="EDF7F8"/>
          </a:solidFill>
          <a:ln w="9525">
            <a:solidFill>
              <a:srgbClr val="D8D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90550" y="2781300"/>
            <a:ext cx="14097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667085"/>
                </a:solidFill>
                <a:latin typeface="Apple SD Gothic Neo"/>
              </a:rPr>
              <a:t>PREPARE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6250" y="3390900"/>
            <a:ext cx="11201400" cy="628650"/>
          </a:xfrm>
          <a:prstGeom prst="rect">
            <a:avLst/>
          </a:prstGeom>
          <a:solidFill>
            <a:srgbClr val="EEF7E1"/>
          </a:solidFill>
          <a:ln w="9525">
            <a:solidFill>
              <a:srgbClr val="D8D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90550" y="3581400"/>
            <a:ext cx="14097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667085"/>
                </a:solidFill>
                <a:latin typeface="Apple SD Gothic Neo"/>
              </a:rPr>
              <a:t>EXECUTE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6250" y="4190999"/>
            <a:ext cx="11201400" cy="628650"/>
          </a:xfrm>
          <a:prstGeom prst="rect">
            <a:avLst/>
          </a:prstGeom>
          <a:solidFill>
            <a:srgbClr val="FFF3DE"/>
          </a:solidFill>
          <a:ln w="9525">
            <a:solidFill>
              <a:srgbClr val="D8D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90550" y="4381500"/>
            <a:ext cx="14097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667085"/>
                </a:solidFill>
                <a:latin typeface="Apple SD Gothic Neo"/>
              </a:rPr>
              <a:t>REVIEW + DELIVER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133600" y="1905000"/>
            <a:ext cx="1143000" cy="40005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9C5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209800" y="1905000"/>
            <a:ext cx="990599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111827"/>
                </a:solidFill>
                <a:latin typeface="Apple SD Gothic Neo"/>
              </a:rPr>
              <a:t>received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3333750" y="2038349"/>
            <a:ext cx="40005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3790949" y="1905000"/>
            <a:ext cx="1257300" cy="40005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867150" y="1905000"/>
            <a:ext cx="110490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111827"/>
                </a:solidFill>
                <a:latin typeface="Apple SD Gothic Neo"/>
              </a:rPr>
              <a:t>awaiting_intent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5105400" y="2038349"/>
            <a:ext cx="40005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5562600" y="1905000"/>
            <a:ext cx="1104900" cy="400050"/>
          </a:xfrm>
          <a:prstGeom prst="roundRect">
            <a:avLst/>
          </a:prstGeom>
          <a:solidFill>
            <a:srgbClr val="0B1020"/>
          </a:solidFill>
          <a:ln w="9525">
            <a:solidFill>
              <a:srgbClr val="0B10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638800" y="1905000"/>
            <a:ext cx="95250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F8F7F2"/>
                </a:solidFill>
                <a:latin typeface="Apple SD Gothic Neo"/>
              </a:rPr>
              <a:t>classified</a:t>
            </a:r>
          </a:p>
        </p:txBody>
      </p:sp>
      <p:sp>
        <p:nvSpPr>
          <p:cNvPr id="23" name="Down Arrow 22"/>
          <p:cNvSpPr/>
          <p:nvPr/>
        </p:nvSpPr>
        <p:spPr>
          <a:xfrm>
            <a:off x="6038850" y="2362200"/>
            <a:ext cx="133350" cy="209550"/>
          </a:xfrm>
          <a:prstGeom prst="down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2514600" y="2705100"/>
            <a:ext cx="1238250" cy="40005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2590800" y="2705100"/>
            <a:ext cx="10858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111827"/>
                </a:solidFill>
                <a:latin typeface="Apple SD Gothic Neo"/>
              </a:rPr>
              <a:t>context_ready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3810000" y="2838450"/>
            <a:ext cx="40005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4267200" y="2705100"/>
            <a:ext cx="1104900" cy="40005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343400" y="2705100"/>
            <a:ext cx="95250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111827"/>
                </a:solidFill>
                <a:latin typeface="Apple SD Gothic Neo"/>
              </a:rPr>
              <a:t>planned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5429250" y="2838450"/>
            <a:ext cx="40005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5886450" y="2705100"/>
            <a:ext cx="1771650" cy="400050"/>
          </a:xfrm>
          <a:prstGeom prst="roundRect">
            <a:avLst/>
          </a:prstGeom>
          <a:solidFill>
            <a:srgbClr val="FFF8E8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5962650" y="2705100"/>
            <a:ext cx="16192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111827"/>
                </a:solidFill>
                <a:latin typeface="Apple SD Gothic Neo"/>
              </a:rPr>
              <a:t>awaiting_plan_approval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7715250" y="2838450"/>
            <a:ext cx="40005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8172450" y="2705100"/>
            <a:ext cx="1066800" cy="400050"/>
          </a:xfrm>
          <a:prstGeom prst="roundRect">
            <a:avLst/>
          </a:prstGeom>
          <a:solidFill>
            <a:srgbClr val="0B1020"/>
          </a:solidFill>
          <a:ln w="9525">
            <a:solidFill>
              <a:srgbClr val="0B10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8248650" y="2705100"/>
            <a:ext cx="91440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F8F7F2"/>
                </a:solidFill>
                <a:latin typeface="Apple SD Gothic Neo"/>
              </a:rPr>
              <a:t>executing</a:t>
            </a:r>
          </a:p>
        </p:txBody>
      </p:sp>
      <p:sp>
        <p:nvSpPr>
          <p:cNvPr id="35" name="Down Arrow 34"/>
          <p:cNvSpPr/>
          <p:nvPr/>
        </p:nvSpPr>
        <p:spPr>
          <a:xfrm>
            <a:off x="8639175" y="3162300"/>
            <a:ext cx="133350" cy="209550"/>
          </a:xfrm>
          <a:prstGeom prst="down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2495550" y="3505200"/>
            <a:ext cx="1162050" cy="40005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2571750" y="3505200"/>
            <a:ext cx="10096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111827"/>
                </a:solidFill>
                <a:latin typeface="Apple SD Gothic Neo"/>
              </a:rPr>
              <a:t>repairing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3714750" y="3638550"/>
            <a:ext cx="762000" cy="13335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4572000" y="3505200"/>
            <a:ext cx="1162050" cy="400050"/>
          </a:xfrm>
          <a:prstGeom prst="roundRect">
            <a:avLst/>
          </a:prstGeom>
          <a:solidFill>
            <a:srgbClr val="0B1020"/>
          </a:solidFill>
          <a:ln w="9525">
            <a:solidFill>
              <a:srgbClr val="0B10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4648200" y="3505200"/>
            <a:ext cx="10096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F8F7F2"/>
                </a:solidFill>
                <a:latin typeface="Apple SD Gothic Neo"/>
              </a:rPr>
              <a:t>executing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5791200" y="3638550"/>
            <a:ext cx="495299" cy="133350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6362700" y="3505200"/>
            <a:ext cx="1104900" cy="40005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6438900" y="3505200"/>
            <a:ext cx="95250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111827"/>
                </a:solidFill>
                <a:latin typeface="Apple SD Gothic Neo"/>
              </a:rPr>
              <a:t>verifying</a:t>
            </a:r>
          </a:p>
        </p:txBody>
      </p:sp>
      <p:sp>
        <p:nvSpPr>
          <p:cNvPr id="44" name="Right Arrow 43"/>
          <p:cNvSpPr/>
          <p:nvPr/>
        </p:nvSpPr>
        <p:spPr>
          <a:xfrm>
            <a:off x="7524749" y="3638550"/>
            <a:ext cx="495299" cy="133350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8096249" y="3505200"/>
            <a:ext cx="1181100" cy="400050"/>
          </a:xfrm>
          <a:prstGeom prst="roundRect">
            <a:avLst/>
          </a:prstGeom>
          <a:solidFill>
            <a:srgbClr val="FFF8E8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8172450" y="3505200"/>
            <a:ext cx="102870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111827"/>
                </a:solidFill>
                <a:latin typeface="Apple SD Gothic Neo"/>
              </a:rPr>
              <a:t>awaiting_review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800350" y="3276600"/>
            <a:ext cx="8763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750" b="1">
                <a:solidFill>
                  <a:srgbClr val="FF7A66"/>
                </a:solidFill>
                <a:latin typeface="Apple SD Gothic Neo"/>
              </a:rPr>
              <a:t>검증 실패</a:t>
            </a:r>
          </a:p>
        </p:txBody>
      </p:sp>
      <p:sp>
        <p:nvSpPr>
          <p:cNvPr id="48" name="Down Arrow 47"/>
          <p:cNvSpPr/>
          <p:nvPr/>
        </p:nvSpPr>
        <p:spPr>
          <a:xfrm>
            <a:off x="8639175" y="3962399"/>
            <a:ext cx="133350" cy="209550"/>
          </a:xfrm>
          <a:prstGeom prst="downArrow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2667000" y="4305300"/>
            <a:ext cx="1047749" cy="400050"/>
          </a:xfrm>
          <a:prstGeom prst="roundRect">
            <a:avLst/>
          </a:prstGeom>
          <a:solidFill>
            <a:srgbClr val="FFF0EC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2743200" y="4305300"/>
            <a:ext cx="8953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FF7A66"/>
                </a:solidFill>
                <a:latin typeface="Apple SD Gothic Neo"/>
              </a:rPr>
              <a:t>rejected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800600" y="4305300"/>
            <a:ext cx="1047749" cy="400050"/>
          </a:xfrm>
          <a:prstGeom prst="roundRect">
            <a:avLst/>
          </a:prstGeom>
          <a:solidFill>
            <a:srgbClr val="C9F765"/>
          </a:solidFill>
          <a:ln w="9525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4876800" y="4305300"/>
            <a:ext cx="8953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accepted</a:t>
            </a:r>
          </a:p>
        </p:txBody>
      </p:sp>
      <p:sp>
        <p:nvSpPr>
          <p:cNvPr id="53" name="Right Arrow 52"/>
          <p:cNvSpPr/>
          <p:nvPr/>
        </p:nvSpPr>
        <p:spPr>
          <a:xfrm>
            <a:off x="5905500" y="4438650"/>
            <a:ext cx="62865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6610350" y="4305300"/>
            <a:ext cx="1047749" cy="400050"/>
          </a:xfrm>
          <a:prstGeom prst="roundRect">
            <a:avLst/>
          </a:prstGeom>
          <a:solidFill>
            <a:srgbClr val="0B1020"/>
          </a:solidFill>
          <a:ln w="9525">
            <a:solidFill>
              <a:srgbClr val="0B10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6686550" y="4305300"/>
            <a:ext cx="8953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F8F7F2"/>
                </a:solidFill>
                <a:latin typeface="Apple SD Gothic Neo"/>
              </a:rPr>
              <a:t>published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629650" y="4305300"/>
            <a:ext cx="1047749" cy="40005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9C5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8705850" y="4305300"/>
            <a:ext cx="8953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111827"/>
                </a:solidFill>
                <a:latin typeface="Apple SD Gothic Neo"/>
              </a:rPr>
              <a:t>blocked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76250" y="5105400"/>
            <a:ext cx="11201400" cy="914400"/>
          </a:xfrm>
          <a:prstGeom prst="rect">
            <a:avLst/>
          </a:prstGeom>
          <a:solidFill>
            <a:srgbClr val="FFF4F1"/>
          </a:solidFill>
          <a:ln w="9525">
            <a:solidFill>
              <a:srgbClr val="E7B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ounded Rectangle 58"/>
          <p:cNvSpPr/>
          <p:nvPr/>
        </p:nvSpPr>
        <p:spPr>
          <a:xfrm>
            <a:off x="628650" y="5257800"/>
            <a:ext cx="914400" cy="247649"/>
          </a:xfrm>
          <a:prstGeom prst="round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685800" y="5257800"/>
            <a:ext cx="8001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CANCEL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962150" y="5314950"/>
            <a:ext cx="1066800" cy="40005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2038349" y="5314950"/>
            <a:ext cx="91440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FF7A66"/>
                </a:solidFill>
                <a:latin typeface="Apple SD Gothic Neo"/>
              </a:rPr>
              <a:t>cancelling</a:t>
            </a:r>
          </a:p>
        </p:txBody>
      </p:sp>
      <p:sp>
        <p:nvSpPr>
          <p:cNvPr id="63" name="Right Arrow 62"/>
          <p:cNvSpPr/>
          <p:nvPr/>
        </p:nvSpPr>
        <p:spPr>
          <a:xfrm>
            <a:off x="3086100" y="5448300"/>
            <a:ext cx="533400" cy="13335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3695700" y="5314950"/>
            <a:ext cx="990599" cy="400050"/>
          </a:xfrm>
          <a:prstGeom prst="roundRect">
            <a:avLst/>
          </a:prstGeom>
          <a:solidFill>
            <a:srgbClr val="FF7A66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3771900" y="5314950"/>
            <a:ext cx="83820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0B1020"/>
                </a:solidFill>
                <a:latin typeface="Apple SD Gothic Neo"/>
              </a:rPr>
              <a:t>cancelled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105400" y="5276850"/>
            <a:ext cx="2952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 b="1">
                <a:solidFill>
                  <a:srgbClr val="FF7A66"/>
                </a:solidFill>
                <a:latin typeface="Apple SD Gothic Neo"/>
              </a:rPr>
              <a:t>새 grant 차단 · lease 회수 · worker 종료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105400" y="5543550"/>
            <a:ext cx="49530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 b="0">
                <a:solidFill>
                  <a:srgbClr val="111827"/>
                </a:solidFill>
                <a:latin typeface="Apple SD Gothic Neo"/>
              </a:rPr>
              <a:t>이미 발생했을 수 있는 effect는 reconciliation 의무로 남는다</a:t>
            </a:r>
          </a:p>
        </p:txBody>
      </p:sp>
      <p:sp>
        <p:nvSpPr>
          <p:cNvPr id="68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D4D0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8A857B"/>
                </a:solidFill>
                <a:latin typeface="Apple SD Gothic Neo"/>
              </a:rPr>
              <a:t>근거: 기술백서 §5.1–5.3</a:t>
            </a:r>
          </a:p>
        </p:txBody>
      </p:sp>
      <p:sp>
        <p:nvSpPr>
          <p:cNvPr id="70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8A857B"/>
                </a:solidFill>
                <a:latin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07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07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C9F765"/>
                </a:solidFill>
                <a:latin typeface="Apple SD Gothic Neo"/>
              </a:rPr>
              <a:t>SAFE EXTERNAL EFFECT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775" b="1">
                <a:solidFill>
                  <a:srgbClr val="F8F7F2"/>
                </a:solidFill>
                <a:latin typeface="Apple SD Gothic Neo"/>
              </a:rPr>
              <a:t>외부 효과는 예약 이후에만 권한을 얻고, 불확정 상태는 끝까지 정산한다.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C7CEDC"/>
                </a:solidFill>
                <a:latin typeface="Apple SD Gothic Neo"/>
              </a:rPr>
              <a:t>exactly-once를 주장하지 않는다. reservation · operation credential · effect ID · reconciliation으로 상태를 수렴시킨다.</a:t>
            </a:r>
          </a:p>
        </p:txBody>
      </p:sp>
      <p:sp>
        <p:nvSpPr>
          <p:cNvPr id="7" name="actor-0-box"/>
          <p:cNvSpPr/>
          <p:nvPr/>
        </p:nvSpPr>
        <p:spPr>
          <a:xfrm>
            <a:off x="666750" y="1866899"/>
            <a:ext cx="1238250" cy="30480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ctor-0-label"/>
          <p:cNvSpPr/>
          <p:nvPr/>
        </p:nvSpPr>
        <p:spPr>
          <a:xfrm>
            <a:off x="723900" y="1866899"/>
            <a:ext cx="11239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Worker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5875" y="2247900"/>
            <a:ext cx="9525" cy="3314700"/>
          </a:xfrm>
          <a:prstGeom prst="rect">
            <a:avLst/>
          </a:prstGeom>
          <a:solidFill>
            <a:srgbClr val="3946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actor-1-box"/>
          <p:cNvSpPr/>
          <p:nvPr/>
        </p:nvSpPr>
        <p:spPr>
          <a:xfrm>
            <a:off x="2476500" y="1866899"/>
            <a:ext cx="1238250" cy="30480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actor-1-label"/>
          <p:cNvSpPr/>
          <p:nvPr/>
        </p:nvSpPr>
        <p:spPr>
          <a:xfrm>
            <a:off x="2533650" y="1866899"/>
            <a:ext cx="11239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0B1020"/>
                </a:solidFill>
                <a:latin typeface="Apple SD Gothic Neo"/>
              </a:rPr>
              <a:t>Tool Gateway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95625" y="2247900"/>
            <a:ext cx="9525" cy="3314700"/>
          </a:xfrm>
          <a:prstGeom prst="rect">
            <a:avLst/>
          </a:prstGeom>
          <a:solidFill>
            <a:srgbClr val="3946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actor-2-box"/>
          <p:cNvSpPr/>
          <p:nvPr/>
        </p:nvSpPr>
        <p:spPr>
          <a:xfrm>
            <a:off x="4362450" y="1866899"/>
            <a:ext cx="1238250" cy="30480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actor-2-label"/>
          <p:cNvSpPr/>
          <p:nvPr/>
        </p:nvSpPr>
        <p:spPr>
          <a:xfrm>
            <a:off x="4419600" y="1866899"/>
            <a:ext cx="11239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Policy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81575" y="2247900"/>
            <a:ext cx="9525" cy="3314700"/>
          </a:xfrm>
          <a:prstGeom prst="rect">
            <a:avLst/>
          </a:prstGeom>
          <a:solidFill>
            <a:srgbClr val="3946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actor-3-box"/>
          <p:cNvSpPr/>
          <p:nvPr/>
        </p:nvSpPr>
        <p:spPr>
          <a:xfrm>
            <a:off x="6153150" y="1866899"/>
            <a:ext cx="1524000" cy="30480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actor-3-label"/>
          <p:cNvSpPr/>
          <p:nvPr/>
        </p:nvSpPr>
        <p:spPr>
          <a:xfrm>
            <a:off x="6210300" y="1866899"/>
            <a:ext cx="140970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Ledger + Broker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15150" y="2247900"/>
            <a:ext cx="9525" cy="3314700"/>
          </a:xfrm>
          <a:prstGeom prst="rect">
            <a:avLst/>
          </a:prstGeom>
          <a:solidFill>
            <a:srgbClr val="3946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actor-4-box"/>
          <p:cNvSpPr/>
          <p:nvPr/>
        </p:nvSpPr>
        <p:spPr>
          <a:xfrm>
            <a:off x="8210549" y="1866899"/>
            <a:ext cx="1238250" cy="304800"/>
          </a:xfrm>
          <a:prstGeom prst="round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actor-4-label"/>
          <p:cNvSpPr/>
          <p:nvPr/>
        </p:nvSpPr>
        <p:spPr>
          <a:xfrm>
            <a:off x="8267699" y="1866899"/>
            <a:ext cx="11239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External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829675" y="2247900"/>
            <a:ext cx="9525" cy="3314700"/>
          </a:xfrm>
          <a:prstGeom prst="rect">
            <a:avLst/>
          </a:prstGeom>
          <a:solidFill>
            <a:srgbClr val="3946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actor-5-box"/>
          <p:cNvSpPr/>
          <p:nvPr/>
        </p:nvSpPr>
        <p:spPr>
          <a:xfrm>
            <a:off x="10058400" y="1866899"/>
            <a:ext cx="1238250" cy="30480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actor-5-label"/>
          <p:cNvSpPr/>
          <p:nvPr/>
        </p:nvSpPr>
        <p:spPr>
          <a:xfrm>
            <a:off x="10115550" y="1866899"/>
            <a:ext cx="11239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Reconciler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677525" y="2247900"/>
            <a:ext cx="9525" cy="3314700"/>
          </a:xfrm>
          <a:prstGeom prst="rect">
            <a:avLst/>
          </a:prstGeom>
          <a:solidFill>
            <a:srgbClr val="3946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ight Arrow 24"/>
          <p:cNvSpPr/>
          <p:nvPr/>
        </p:nvSpPr>
        <p:spPr>
          <a:xfrm>
            <a:off x="1295400" y="2533650"/>
            <a:ext cx="1809750" cy="123824"/>
          </a:xfrm>
          <a:prstGeom prst="rightArrow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1295400" y="2343150"/>
            <a:ext cx="180975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750" b="1">
                <a:solidFill>
                  <a:srgbClr val="64D8E8"/>
                </a:solidFill>
                <a:latin typeface="Apple SD Gothic Neo"/>
              </a:rPr>
              <a:t>schema + args + idempotency key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105150" y="2933700"/>
            <a:ext cx="1885950" cy="123824"/>
          </a:xfrm>
          <a:prstGeom prst="rightArrow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3105150" y="2743200"/>
            <a:ext cx="188595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750" b="1">
                <a:solidFill>
                  <a:srgbClr val="F3C969"/>
                </a:solidFill>
                <a:latin typeface="Apple SD Gothic Neo"/>
              </a:rPr>
              <a:t>run · risk · operation · destination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4991100" y="3238500"/>
            <a:ext cx="1162050" cy="123824"/>
          </a:xfrm>
          <a:prstGeom prst="rightArrow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991100" y="3048000"/>
            <a:ext cx="116205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750" b="1">
                <a:solidFill>
                  <a:srgbClr val="F3C969"/>
                </a:solidFill>
                <a:latin typeface="Apple SD Gothic Neo"/>
              </a:rPr>
              <a:t>allow / deny / approval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3105150" y="3638550"/>
            <a:ext cx="3676649" cy="123824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3105150" y="3448050"/>
            <a:ext cx="3676649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750" b="1">
                <a:solidFill>
                  <a:srgbClr val="C9F765"/>
                </a:solidFill>
                <a:latin typeface="Apple SD Gothic Neo"/>
              </a:rPr>
              <a:t>① reserve(key, request digest)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6781800" y="4038600"/>
            <a:ext cx="2057400" cy="123824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781800" y="3848099"/>
            <a:ext cx="20574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750" b="1">
                <a:solidFill>
                  <a:srgbClr val="C9F765"/>
                </a:solidFill>
                <a:latin typeface="Apple SD Gothic Neo"/>
              </a:rPr>
              <a:t>② issue reservation-bound credential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3105150" y="4438650"/>
            <a:ext cx="5715000" cy="123824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3105150" y="4248150"/>
            <a:ext cx="5715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750" b="1">
                <a:solidFill>
                  <a:srgbClr val="FF7A66"/>
                </a:solidFill>
                <a:latin typeface="Apple SD Gothic Neo"/>
              </a:rPr>
              <a:t>③ execute through connector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4038600" y="4838700"/>
            <a:ext cx="4171950" cy="123824"/>
          </a:xfrm>
          <a:prstGeom prst="rightArrow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4038600" y="4648200"/>
            <a:ext cx="417195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750" b="1">
                <a:solidFill>
                  <a:srgbClr val="64D8E8"/>
                </a:solidFill>
                <a:latin typeface="Apple SD Gothic Neo"/>
              </a:rPr>
              <a:t>④ external effect ID / confirmed result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3105150" y="5219700"/>
            <a:ext cx="3676649" cy="123824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3105150" y="5029200"/>
            <a:ext cx="3676649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750" b="1">
                <a:solidFill>
                  <a:srgbClr val="C9F765"/>
                </a:solidFill>
                <a:latin typeface="Apple SD Gothic Neo"/>
              </a:rPr>
              <a:t>⑤ commit(effect ID, response digest)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33400" y="5753100"/>
            <a:ext cx="11049000" cy="457200"/>
          </a:xfrm>
          <a:prstGeom prst="rect">
            <a:avLst/>
          </a:prstGeom>
          <a:solidFill>
            <a:srgbClr val="111A2E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685800" y="5857875"/>
            <a:ext cx="247649" cy="247649"/>
          </a:xfrm>
          <a:prstGeom prst="ellipse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685800" y="5857875"/>
            <a:ext cx="247649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0B1020"/>
                </a:solidFill>
                <a:latin typeface="Apple SD Gothic Neo"/>
              </a:rPr>
              <a:t>!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28700" y="5829300"/>
            <a:ext cx="3143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975" b="1">
                <a:solidFill>
                  <a:srgbClr val="F8F7F2"/>
                </a:solidFill>
                <a:latin typeface="Apple SD Gothic Neo"/>
              </a:rPr>
              <a:t>응답 유실 → failed가 아니라 unknown</a:t>
            </a:r>
          </a:p>
        </p:txBody>
      </p:sp>
      <p:sp>
        <p:nvSpPr>
          <p:cNvPr id="45" name="Right Arrow 44"/>
          <p:cNvSpPr/>
          <p:nvPr/>
        </p:nvSpPr>
        <p:spPr>
          <a:xfrm>
            <a:off x="4286250" y="5895975"/>
            <a:ext cx="666750" cy="11430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5067300" y="5829300"/>
            <a:ext cx="1238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75" b="1">
                <a:solidFill>
                  <a:srgbClr val="64D8E8"/>
                </a:solidFill>
                <a:latin typeface="Apple SD Gothic Neo"/>
              </a:rPr>
              <a:t>외부 상태 조회</a:t>
            </a:r>
          </a:p>
        </p:txBody>
      </p:sp>
      <p:sp>
        <p:nvSpPr>
          <p:cNvPr id="47" name="Right Arrow 46"/>
          <p:cNvSpPr/>
          <p:nvPr/>
        </p:nvSpPr>
        <p:spPr>
          <a:xfrm>
            <a:off x="6419850" y="5895975"/>
            <a:ext cx="666750" cy="114300"/>
          </a:xfrm>
          <a:prstGeom prst="rightArrow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7200900" y="5829300"/>
            <a:ext cx="30289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75" b="1">
                <a:solidFill>
                  <a:srgbClr val="C9F765"/>
                </a:solidFill>
                <a:latin typeface="Apple SD Gothic Neo"/>
              </a:rPr>
              <a:t>commit / not-applied / keep unknown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287000" y="5829300"/>
            <a:ext cx="11430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825" b="1">
                <a:solidFill>
                  <a:srgbClr val="F3C969"/>
                </a:solidFill>
                <a:latin typeface="Apple SD Gothic Neo"/>
              </a:rPr>
              <a:t>취소 후에도 수행</a:t>
            </a:r>
          </a:p>
        </p:txBody>
      </p:sp>
      <p:sp>
        <p:nvSpPr>
          <p:cNvPr id="50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66738C"/>
                </a:solidFill>
                <a:latin typeface="Apple SD Gothic Neo"/>
              </a:rPr>
              <a:t>근거: 기술백서 §5.4 · §22.5</a:t>
            </a:r>
          </a:p>
        </p:txBody>
      </p:sp>
      <p:sp>
        <p:nvSpPr>
          <p:cNvPr id="52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66738C"/>
                </a:solidFill>
                <a:latin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08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08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0B1020"/>
                </a:solidFill>
                <a:latin typeface="Apple SD Gothic Neo"/>
              </a:rPr>
              <a:t>PROMPT RECONSTRUCTION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925" b="1">
                <a:solidFill>
                  <a:srgbClr val="111827"/>
                </a:solidFill>
                <a:latin typeface="Apple SD Gothic Neo"/>
              </a:rPr>
              <a:t>모델 출력이 아니라 입력·정책·도구의 차이를 재구성한다.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667085"/>
                </a:solidFill>
                <a:latin typeface="Apple SD Gothic Neo"/>
              </a:rPr>
              <a:t>동일 출력 byte는 보장하지 않는다. ordered manifest로 기록상 최초 차이를 찾고, 다른 객체만 조회한다.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514350" y="1924049"/>
            <a:ext cx="40957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 b="1">
                <a:solidFill>
                  <a:srgbClr val="0B1020"/>
                </a:solidFill>
                <a:latin typeface="Apple SD Gothic Neo"/>
              </a:rPr>
              <a:t>RUN A · ordered PromptManifest</a:t>
            </a:r>
          </a:p>
        </p:txBody>
      </p:sp>
      <p:sp>
        <p:nvSpPr>
          <p:cNvPr id="8" name="Rectangle 7"/>
          <p:cNvSpPr/>
          <p:nvPr/>
        </p:nvSpPr>
        <p:spPr>
          <a:xfrm>
            <a:off x="514350" y="2286000"/>
            <a:ext cx="4267200" cy="4191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1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14350" y="2286000"/>
            <a:ext cx="76200" cy="4191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2352675"/>
            <a:ext cx="381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667085"/>
                </a:solidFill>
                <a:latin typeface="Apple SD Gothic Neo"/>
              </a:rPr>
              <a:t>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00150" y="2352675"/>
            <a:ext cx="2000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111827"/>
                </a:solidFill>
                <a:latin typeface="Apple SD Gothic Neo"/>
              </a:rPr>
              <a:t>system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67100" y="2362200"/>
            <a:ext cx="1123950" cy="266700"/>
          </a:xfrm>
          <a:prstGeom prst="roundRect">
            <a:avLst/>
          </a:prstGeom>
          <a:solidFill>
            <a:srgbClr val="EDE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24250" y="2362200"/>
            <a:ext cx="10096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667085"/>
                </a:solidFill>
                <a:latin typeface="Apple SD Gothic Neo"/>
              </a:rPr>
              <a:t>sha:81…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4350" y="2819400"/>
            <a:ext cx="4267200" cy="4191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1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14350" y="2819400"/>
            <a:ext cx="76200" cy="419100"/>
          </a:xfrm>
          <a:prstGeom prst="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5800" y="2886075"/>
            <a:ext cx="381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667085"/>
                </a:solidFill>
                <a:latin typeface="Apple SD Gothic Neo"/>
              </a:rPr>
              <a:t>20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00150" y="2886075"/>
            <a:ext cx="2000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111827"/>
                </a:solidFill>
                <a:latin typeface="Apple SD Gothic Neo"/>
              </a:rPr>
              <a:t>organization_policy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67100" y="2895600"/>
            <a:ext cx="1123950" cy="266700"/>
          </a:xfrm>
          <a:prstGeom prst="roundRect">
            <a:avLst/>
          </a:prstGeom>
          <a:solidFill>
            <a:srgbClr val="EDE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524250" y="2895600"/>
            <a:ext cx="10096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667085"/>
                </a:solidFill>
                <a:latin typeface="Apple SD Gothic Neo"/>
              </a:rPr>
              <a:t>sha:4a…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14350" y="3352800"/>
            <a:ext cx="4267200" cy="4191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1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14350" y="3352800"/>
            <a:ext cx="76200" cy="419100"/>
          </a:xfrm>
          <a:prstGeom prst="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85800" y="3419475"/>
            <a:ext cx="381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667085"/>
                </a:solidFill>
                <a:latin typeface="Apple SD Gothic Neo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00150" y="3419475"/>
            <a:ext cx="2000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111827"/>
                </a:solidFill>
                <a:latin typeface="Apple SD Gothic Neo"/>
              </a:rPr>
              <a:t>skill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467100" y="3429000"/>
            <a:ext cx="1123950" cy="266700"/>
          </a:xfrm>
          <a:prstGeom prst="roundRect">
            <a:avLst/>
          </a:prstGeom>
          <a:solidFill>
            <a:srgbClr val="EDE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524250" y="3429000"/>
            <a:ext cx="10096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667085"/>
                </a:solidFill>
                <a:latin typeface="Apple SD Gothic Neo"/>
              </a:rPr>
              <a:t>sha:9f…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4350" y="3886200"/>
            <a:ext cx="4267200" cy="4191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1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14350" y="3886200"/>
            <a:ext cx="76200" cy="419100"/>
          </a:xfrm>
          <a:prstGeom prst="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85800" y="3952875"/>
            <a:ext cx="381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667085"/>
                </a:solidFill>
                <a:latin typeface="Apple SD Gothic Neo"/>
              </a:rPr>
              <a:t>40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200150" y="3952875"/>
            <a:ext cx="2000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111827"/>
                </a:solidFill>
                <a:latin typeface="Apple SD Gothic Neo"/>
              </a:rPr>
              <a:t>tool schema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467100" y="3962399"/>
            <a:ext cx="1123950" cy="266700"/>
          </a:xfrm>
          <a:prstGeom prst="roundRect">
            <a:avLst/>
          </a:prstGeom>
          <a:solidFill>
            <a:srgbClr val="EDE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524250" y="3962399"/>
            <a:ext cx="10096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667085"/>
                </a:solidFill>
                <a:latin typeface="Apple SD Gothic Neo"/>
              </a:rPr>
              <a:t>sha:21…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4350" y="4419600"/>
            <a:ext cx="4267200" cy="4191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1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514350" y="4419600"/>
            <a:ext cx="76200" cy="419100"/>
          </a:xfrm>
          <a:prstGeom prst="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85800" y="4486275"/>
            <a:ext cx="381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667085"/>
                </a:solidFill>
                <a:latin typeface="Apple SD Gothic Neo"/>
              </a:rPr>
              <a:t>50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200150" y="4486275"/>
            <a:ext cx="2000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111827"/>
                </a:solidFill>
                <a:latin typeface="Apple SD Gothic Neo"/>
              </a:rPr>
              <a:t>compacted history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467100" y="4495800"/>
            <a:ext cx="1123950" cy="266700"/>
          </a:xfrm>
          <a:prstGeom prst="roundRect">
            <a:avLst/>
          </a:prstGeom>
          <a:solidFill>
            <a:srgbClr val="EDE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3524250" y="4495800"/>
            <a:ext cx="10096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667085"/>
                </a:solidFill>
                <a:latin typeface="Apple SD Gothic Neo"/>
              </a:rPr>
              <a:t>sha:7c…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14350" y="4953000"/>
            <a:ext cx="4267200" cy="4191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1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514350" y="4953000"/>
            <a:ext cx="76200" cy="4191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685800" y="5019675"/>
            <a:ext cx="381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667085"/>
                </a:solidFill>
                <a:latin typeface="Apple SD Gothic Neo"/>
              </a:rPr>
              <a:t>60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200150" y="5019675"/>
            <a:ext cx="2000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111827"/>
                </a:solidFill>
                <a:latin typeface="Apple SD Gothic Neo"/>
              </a:rPr>
              <a:t>user task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467100" y="5029200"/>
            <a:ext cx="1123950" cy="266700"/>
          </a:xfrm>
          <a:prstGeom prst="roundRect">
            <a:avLst/>
          </a:prstGeom>
          <a:solidFill>
            <a:srgbClr val="EDE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3524250" y="5029200"/>
            <a:ext cx="10096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667085"/>
                </a:solidFill>
                <a:latin typeface="Apple SD Gothic Neo"/>
              </a:rPr>
              <a:t>sha:bb…</a:t>
            </a:r>
          </a:p>
        </p:txBody>
      </p:sp>
      <p:sp>
        <p:nvSpPr>
          <p:cNvPr id="44" name="Right Arrow 43"/>
          <p:cNvSpPr/>
          <p:nvPr/>
        </p:nvSpPr>
        <p:spPr>
          <a:xfrm>
            <a:off x="5010150" y="3429000"/>
            <a:ext cx="819150" cy="1714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6038850" y="2800350"/>
            <a:ext cx="1257300" cy="125730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6191250" y="3067050"/>
            <a:ext cx="952500" cy="704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350" b="1">
                <a:solidFill>
                  <a:srgbClr val="F8F7F2"/>
                </a:solidFill>
                <a:latin typeface="Apple SD Gothic Neo"/>
              </a:rPr>
              <a:t>MANIFEST
DIFF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24550" y="4190999"/>
            <a:ext cx="15240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1">
                <a:solidFill>
                  <a:srgbClr val="FF7A66"/>
                </a:solidFill>
                <a:latin typeface="Apple SD Gothic Neo"/>
              </a:rPr>
              <a:t>root digest 다름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848600" y="1924049"/>
            <a:ext cx="33337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 b="1">
                <a:solidFill>
                  <a:srgbClr val="FF7A66"/>
                </a:solidFill>
                <a:latin typeface="Apple SD Gothic Neo"/>
              </a:rPr>
              <a:t>FIRST DIVERGENCE REPORT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77150" y="2286000"/>
            <a:ext cx="4000500" cy="3333750"/>
          </a:xfrm>
          <a:prstGeom prst="rect">
            <a:avLst/>
          </a:prstGeom>
          <a:solidFill>
            <a:srgbClr val="10182A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7905750" y="2495550"/>
            <a:ext cx="1143000" cy="266700"/>
          </a:xfrm>
          <a:prstGeom prst="round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7962900" y="2495550"/>
            <a:ext cx="10287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slot 40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905750" y="2952750"/>
            <a:ext cx="3333750" cy="323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575" b="1">
                <a:solidFill>
                  <a:srgbClr val="F8F7F2"/>
                </a:solidFill>
                <a:latin typeface="Apple SD Gothic Neo"/>
              </a:rPr>
              <a:t>tool schema version changed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905750" y="3409950"/>
            <a:ext cx="32385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0">
                <a:solidFill>
                  <a:srgbClr val="64D8E8"/>
                </a:solidFill>
                <a:latin typeface="Apple SD Gothic Neo"/>
              </a:rPr>
              <a:t>git.create_pr@2  →  git.create_pr@3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905750" y="3905249"/>
            <a:ext cx="3219450" cy="9525"/>
          </a:xfrm>
          <a:prstGeom prst="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7905750" y="4076699"/>
            <a:ext cx="12382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7D8AA3"/>
                </a:solidFill>
                <a:latin typeface="Apple SD Gothic Neo"/>
              </a:rPr>
              <a:t>차이 유형</a:t>
            </a:r>
          </a:p>
        </p:txBody>
      </p:sp>
      <p:sp>
        <p:nvSpPr>
          <p:cNvPr id="56" name="Rectangle 55"/>
          <p:cNvSpPr/>
          <p:nvPr/>
        </p:nvSpPr>
        <p:spPr>
          <a:xfrm>
            <a:off x="9124950" y="4076699"/>
            <a:ext cx="20002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975" b="1">
                <a:solidFill>
                  <a:srgbClr val="FF7A66"/>
                </a:solidFill>
                <a:latin typeface="Apple SD Gothic Neo"/>
              </a:rPr>
              <a:t>version_changed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905750" y="4457700"/>
            <a:ext cx="12382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7D8AA3"/>
                </a:solidFill>
                <a:latin typeface="Apple SD Gothic Neo"/>
              </a:rPr>
              <a:t>원문 조회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124950" y="4457700"/>
            <a:ext cx="20002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975" b="1">
                <a:solidFill>
                  <a:srgbClr val="C9F765"/>
                </a:solidFill>
                <a:latin typeface="Apple SD Gothic Neo"/>
              </a:rPr>
              <a:t>상이 object만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905750" y="4838700"/>
            <a:ext cx="12382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7D8AA3"/>
                </a:solidFill>
                <a:latin typeface="Apple SD Gothic Neo"/>
              </a:rPr>
              <a:t>미기록 외부 요소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124950" y="4838700"/>
            <a:ext cx="20002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975" b="1">
                <a:solidFill>
                  <a:srgbClr val="F3C969"/>
                </a:solidFill>
                <a:latin typeface="Apple SD Gothic Neo"/>
              </a:rPr>
              <a:t>별도 분류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905750" y="5257800"/>
            <a:ext cx="33337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9BA6BA"/>
                </a:solidFill>
                <a:latin typeface="Apple SD Gothic Neo"/>
              </a:rPr>
              <a:t>시험 fixture: 100개 중 1개 변경 → 1개 object 상세 조회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52450" y="5905500"/>
            <a:ext cx="105727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0B1020"/>
                </a:solidFill>
                <a:latin typeface="Apple SD Gothic Neo"/>
              </a:rPr>
              <a:t>content · order · version · lineage · external snapshot</a:t>
            </a:r>
          </a:p>
        </p:txBody>
      </p:sp>
      <p:sp>
        <p:nvSpPr>
          <p:cNvPr id="63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D4D0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8A857B"/>
                </a:solidFill>
                <a:latin typeface="Apple SD Gothic Neo"/>
              </a:rPr>
              <a:t>근거: 기술백서 §8.2–8.4 · §22.4</a:t>
            </a:r>
          </a:p>
        </p:txBody>
      </p:sp>
      <p:sp>
        <p:nvSpPr>
          <p:cNvPr id="65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8A857B"/>
                </a:solidFill>
                <a:latin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09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09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C9F765"/>
                </a:solidFill>
                <a:latin typeface="Apple SD Gothic Neo"/>
              </a:rPr>
              <a:t>INDEPENDENT VERIFICATION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300" b="1">
                <a:solidFill>
                  <a:srgbClr val="F8F7F2"/>
                </a:solidFill>
                <a:latin typeface="Apple SD Gothic Neo"/>
              </a:rPr>
              <a:t>에이전트는 스스로 승인하지 않는다.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C7CEDC"/>
                </a:solidFill>
                <a:latin typeface="Apple SD Gothic Neo"/>
              </a:rPr>
              <a:t>결정 가능한 검사는 결정적으로, 의미·위험 판단은 독립 리뷰와 사람에게 — 모든 결과는 승인 조건별 증거로 묶는다.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1962150"/>
            <a:ext cx="4857750" cy="419100"/>
          </a:xfrm>
          <a:prstGeom prst="rect">
            <a:avLst/>
          </a:prstGeom>
          <a:solidFill>
            <a:srgbClr val="121B2F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33400" y="1962150"/>
            <a:ext cx="76200" cy="419100"/>
          </a:xfrm>
          <a:prstGeom prst="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04850" y="2038349"/>
            <a:ext cx="2476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64D8E8"/>
                </a:solidFill>
                <a:latin typeface="Apple SD Gothic Neo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66800" y="2038349"/>
            <a:ext cx="14859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F8F7F2"/>
                </a:solidFill>
                <a:latin typeface="Apple SD Gothic Neo"/>
              </a:rPr>
              <a:t>Schema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71750" y="2038349"/>
            <a:ext cx="26860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0">
                <a:solidFill>
                  <a:srgbClr val="AAB3C4"/>
                </a:solidFill>
                <a:latin typeface="Apple SD Gothic Neo"/>
              </a:rPr>
              <a:t>TaskSpec · tool args · output shape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2514600"/>
            <a:ext cx="4591050" cy="419100"/>
          </a:xfrm>
          <a:prstGeom prst="rect">
            <a:avLst/>
          </a:prstGeom>
          <a:solidFill>
            <a:srgbClr val="121B2F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33400" y="2514600"/>
            <a:ext cx="76200" cy="419100"/>
          </a:xfrm>
          <a:prstGeom prst="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04850" y="2590800"/>
            <a:ext cx="2476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FF7A66"/>
                </a:solidFill>
                <a:latin typeface="Apple SD Gothic Neo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66800" y="2590800"/>
            <a:ext cx="14859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F8F7F2"/>
                </a:solidFill>
                <a:latin typeface="Apple SD Gothic Neo"/>
              </a:rPr>
              <a:t>Policy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71750" y="2590800"/>
            <a:ext cx="24193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0">
                <a:solidFill>
                  <a:srgbClr val="AAB3C4"/>
                </a:solidFill>
                <a:latin typeface="Apple SD Gothic Neo"/>
              </a:rPr>
              <a:t>risk · capability · data · egress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3400" y="3067050"/>
            <a:ext cx="4324350" cy="419100"/>
          </a:xfrm>
          <a:prstGeom prst="rect">
            <a:avLst/>
          </a:prstGeom>
          <a:solidFill>
            <a:srgbClr val="121B2F"/>
          </a:solidFill>
          <a:ln w="9525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33400" y="3067050"/>
            <a:ext cx="76200" cy="419100"/>
          </a:xfrm>
          <a:prstGeom prst="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04850" y="3143250"/>
            <a:ext cx="2476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C9F765"/>
                </a:solidFill>
                <a:latin typeface="Apple SD Gothic Neo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66800" y="3143250"/>
            <a:ext cx="14859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F8F7F2"/>
                </a:solidFill>
                <a:latin typeface="Apple SD Gothic Neo"/>
              </a:rPr>
              <a:t>Deterministic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71750" y="3143250"/>
            <a:ext cx="21526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0">
                <a:solidFill>
                  <a:srgbClr val="AAB3C4"/>
                </a:solidFill>
                <a:latin typeface="Apple SD Gothic Neo"/>
              </a:rPr>
              <a:t>compile · unit · lint · contract · secret scan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3400" y="3619500"/>
            <a:ext cx="4057650" cy="419100"/>
          </a:xfrm>
          <a:prstGeom prst="rect">
            <a:avLst/>
          </a:prstGeom>
          <a:solidFill>
            <a:srgbClr val="121B2F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33400" y="3619500"/>
            <a:ext cx="76200" cy="419100"/>
          </a:xfrm>
          <a:prstGeom prst="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04850" y="3695700"/>
            <a:ext cx="2476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F3C969"/>
                </a:solidFill>
                <a:latin typeface="Apple SD Gothic Neo"/>
              </a:rPr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66800" y="3695700"/>
            <a:ext cx="14859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F8F7F2"/>
                </a:solidFill>
                <a:latin typeface="Apple SD Gothic Neo"/>
              </a:rPr>
              <a:t>Invariant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571750" y="3695700"/>
            <a:ext cx="18859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0">
                <a:solidFill>
                  <a:srgbClr val="AAB3C4"/>
                </a:solidFill>
                <a:latin typeface="Apple SD Gothic Neo"/>
              </a:rPr>
              <a:t>API compatibility · domain state transition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33400" y="4171950"/>
            <a:ext cx="3790949" cy="419100"/>
          </a:xfrm>
          <a:prstGeom prst="rect">
            <a:avLst/>
          </a:prstGeom>
          <a:solidFill>
            <a:srgbClr val="121B2F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33400" y="4171950"/>
            <a:ext cx="76200" cy="419100"/>
          </a:xfrm>
          <a:prstGeom prst="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04850" y="4248150"/>
            <a:ext cx="2476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64D8E8"/>
                </a:solidFill>
                <a:latin typeface="Apple SD Gothic Neo"/>
              </a:rPr>
              <a:t>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66800" y="4248150"/>
            <a:ext cx="14859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F8F7F2"/>
                </a:solidFill>
                <a:latin typeface="Apple SD Gothic Neo"/>
              </a:rPr>
              <a:t>Behavioral Eval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71750" y="4248150"/>
            <a:ext cx="1619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0">
                <a:solidFill>
                  <a:srgbClr val="AAB3C4"/>
                </a:solidFill>
                <a:latin typeface="Apple SD Gothic Neo"/>
              </a:rPr>
              <a:t>task success · negative cases · reward hacking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3400" y="4724400"/>
            <a:ext cx="3524250" cy="419100"/>
          </a:xfrm>
          <a:prstGeom prst="rect">
            <a:avLst/>
          </a:prstGeom>
          <a:solidFill>
            <a:srgbClr val="121B2F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533400" y="4724400"/>
            <a:ext cx="76200" cy="419100"/>
          </a:xfrm>
          <a:prstGeom prst="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704850" y="4800600"/>
            <a:ext cx="2476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F3C969"/>
                </a:solidFill>
                <a:latin typeface="Apple SD Gothic Neo"/>
              </a:rPr>
              <a:t>6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66800" y="4800600"/>
            <a:ext cx="14859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F8F7F2"/>
                </a:solidFill>
                <a:latin typeface="Apple SD Gothic Neo"/>
              </a:rPr>
              <a:t>Independent Review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71750" y="4800600"/>
            <a:ext cx="13525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0">
                <a:solidFill>
                  <a:srgbClr val="AAB3C4"/>
                </a:solidFill>
                <a:latin typeface="Apple SD Gothic Neo"/>
              </a:rPr>
              <a:t>risk · omission · evidence completeness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33400" y="5276850"/>
            <a:ext cx="3257550" cy="419100"/>
          </a:xfrm>
          <a:prstGeom prst="rect">
            <a:avLst/>
          </a:prstGeom>
          <a:solidFill>
            <a:srgbClr val="121B2F"/>
          </a:solidFill>
          <a:ln w="9525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33400" y="5276850"/>
            <a:ext cx="76200" cy="419100"/>
          </a:xfrm>
          <a:prstGeom prst="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04850" y="5353050"/>
            <a:ext cx="247649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C9F765"/>
                </a:solidFill>
                <a:latin typeface="Apple SD Gothic Neo"/>
              </a:rPr>
              <a:t>7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066800" y="5353050"/>
            <a:ext cx="14859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>
                <a:solidFill>
                  <a:srgbClr val="F8F7F2"/>
                </a:solidFill>
                <a:latin typeface="Apple SD Gothic Neo"/>
              </a:rPr>
              <a:t>Human Review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571750" y="5353050"/>
            <a:ext cx="10858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0">
                <a:solidFill>
                  <a:srgbClr val="AAB3C4"/>
                </a:solidFill>
                <a:latin typeface="Apple SD Gothic Neo"/>
              </a:rPr>
              <a:t>intent · architecture · risk acceptance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5448300" y="3600450"/>
            <a:ext cx="952500" cy="209550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6629400" y="2228850"/>
            <a:ext cx="2857500" cy="3105150"/>
          </a:xfrm>
          <a:prstGeom prst="rect">
            <a:avLst/>
          </a:prstGeom>
          <a:solidFill>
            <a:srgbClr val="F8F7F2"/>
          </a:solidFill>
          <a:ln w="19050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6858000" y="2419350"/>
            <a:ext cx="1409700" cy="28575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6915150" y="2419350"/>
            <a:ext cx="12954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0B1020"/>
                </a:solidFill>
                <a:latin typeface="Apple SD Gothic Neo"/>
              </a:rPr>
              <a:t>EvidenceBundle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858000" y="2952750"/>
            <a:ext cx="5334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1">
                <a:solidFill>
                  <a:srgbClr val="667085"/>
                </a:solidFill>
                <a:latin typeface="Apple SD Gothic Neo"/>
              </a:rPr>
              <a:t>AC-1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505700" y="2952750"/>
            <a:ext cx="1238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111827"/>
                </a:solidFill>
                <a:latin typeface="Apple SD Gothic Neo"/>
              </a:rPr>
              <a:t>contract-test@2.4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743950" y="2952750"/>
            <a:ext cx="571500" cy="26670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8801100" y="2952750"/>
            <a:ext cx="4572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passed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858000" y="3467100"/>
            <a:ext cx="5334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1">
                <a:solidFill>
                  <a:srgbClr val="667085"/>
                </a:solidFill>
                <a:latin typeface="Apple SD Gothic Neo"/>
              </a:rPr>
              <a:t>AC-2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505700" y="3467100"/>
            <a:ext cx="1238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111827"/>
                </a:solidFill>
                <a:latin typeface="Apple SD Gothic Neo"/>
              </a:rPr>
              <a:t>security-scan@5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743950" y="3467100"/>
            <a:ext cx="571500" cy="26670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8801100" y="3467100"/>
            <a:ext cx="4572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passed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858000" y="3981450"/>
            <a:ext cx="5334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1">
                <a:solidFill>
                  <a:srgbClr val="667085"/>
                </a:solidFill>
                <a:latin typeface="Apple SD Gothic Neo"/>
              </a:rPr>
              <a:t>AC-3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505700" y="3981450"/>
            <a:ext cx="1238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111827"/>
                </a:solidFill>
                <a:latin typeface="Apple SD Gothic Neo"/>
              </a:rPr>
              <a:t>rollback rehearsal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743950" y="3981450"/>
            <a:ext cx="571500" cy="26670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8801100" y="3981450"/>
            <a:ext cx="4572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passed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858000" y="4495800"/>
            <a:ext cx="5334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1">
                <a:solidFill>
                  <a:srgbClr val="667085"/>
                </a:solidFill>
                <a:latin typeface="Apple SD Gothic Neo"/>
              </a:rPr>
              <a:t>OPEN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505700" y="4495800"/>
            <a:ext cx="12382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111827"/>
                </a:solidFill>
                <a:latin typeface="Apple SD Gothic Neo"/>
              </a:rPr>
              <a:t>모바일 저대역폭 표본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743950" y="4495800"/>
            <a:ext cx="571500" cy="266700"/>
          </a:xfrm>
          <a:prstGeom prst="round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8801100" y="4495800"/>
            <a:ext cx="4572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medium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58000" y="4972050"/>
            <a:ext cx="23812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667085"/>
                </a:solidFill>
                <a:latin typeface="Apple SD Gothic Neo"/>
              </a:rPr>
              <a:t>원문 전체가 아니라 digest + 접근 통제 reference</a:t>
            </a:r>
          </a:p>
        </p:txBody>
      </p:sp>
      <p:sp>
        <p:nvSpPr>
          <p:cNvPr id="63" name="Right Arrow 62"/>
          <p:cNvSpPr/>
          <p:nvPr/>
        </p:nvSpPr>
        <p:spPr>
          <a:xfrm>
            <a:off x="9601200" y="3600450"/>
            <a:ext cx="685800" cy="209550"/>
          </a:xfrm>
          <a:prstGeom prst="rightArrow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10401300" y="2724150"/>
            <a:ext cx="1238250" cy="2000250"/>
          </a:xfrm>
          <a:prstGeom prst="round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10534650" y="3009900"/>
            <a:ext cx="971550" cy="666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350" b="1">
                <a:solidFill>
                  <a:srgbClr val="0B1020"/>
                </a:solidFill>
                <a:latin typeface="Apple SD Gothic Neo"/>
              </a:rPr>
              <a:t>HUMAN
DECISION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0534650" y="3829050"/>
            <a:ext cx="971550" cy="685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0B1020"/>
                </a:solidFill>
                <a:latin typeface="Apple SD Gothic Neo"/>
              </a:rPr>
              <a:t>승인
반려
수정 요청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5550" y="5829300"/>
            <a:ext cx="4953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1050" b="1">
                <a:solidFill>
                  <a:srgbClr val="FF7A66"/>
                </a:solidFill>
                <a:latin typeface="Apple SD Gothic Neo"/>
              </a:rPr>
              <a:t>고위험 불변식은 LLM judge 점수로 override할 수 없다</a:t>
            </a:r>
          </a:p>
        </p:txBody>
      </p:sp>
      <p:sp>
        <p:nvSpPr>
          <p:cNvPr id="68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66738C"/>
                </a:solidFill>
                <a:latin typeface="Apple SD Gothic Neo"/>
              </a:rPr>
              <a:t>근거: 기술백서 §9</a:t>
            </a:r>
          </a:p>
        </p:txBody>
      </p:sp>
      <p:sp>
        <p:nvSpPr>
          <p:cNvPr id="70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66738C"/>
                </a:solidFill>
                <a:latin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10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10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0B1020"/>
                </a:solidFill>
                <a:latin typeface="Apple SD Gothic Neo"/>
              </a:rPr>
              <a:t>ZERO AMBIENT AUTHORITY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850" b="1">
                <a:solidFill>
                  <a:srgbClr val="111827"/>
                </a:solidFill>
                <a:latin typeface="Apple SD Gothic Neo"/>
              </a:rPr>
              <a:t>최소 권한은 프롬프트가 아니라 외부 효과 경계에서 강제된다.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667085"/>
                </a:solidFill>
                <a:latin typeface="Apple SD Gothic Neo"/>
              </a:rPr>
              <a:t>모델의 거부문은 통제가 아니다. worker에는 장기 secret이 없고, 실제 호출은 policy·broker·egress를 통과한다.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495299" y="1962150"/>
            <a:ext cx="2571750" cy="3562350"/>
          </a:xfrm>
          <a:prstGeom prst="rect">
            <a:avLst/>
          </a:prstGeom>
          <a:solidFill>
            <a:srgbClr val="FFF9F5"/>
          </a:solidFill>
          <a:ln w="19050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28650" y="2076450"/>
            <a:ext cx="1352550" cy="247649"/>
          </a:xfrm>
          <a:prstGeom prst="round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2076450"/>
            <a:ext cx="1238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UNTRUSTED EXECUTION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" y="2609850"/>
            <a:ext cx="1962150" cy="9525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71550" y="2781300"/>
            <a:ext cx="1619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75" b="1">
                <a:solidFill>
                  <a:srgbClr val="111827"/>
                </a:solidFill>
                <a:latin typeface="Apple SD Gothic Neo"/>
              </a:rPr>
              <a:t>Ephemeral Worker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71550" y="3124200"/>
            <a:ext cx="16192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0">
                <a:solidFill>
                  <a:srgbClr val="667085"/>
                </a:solidFill>
                <a:latin typeface="Apple SD Gothic Neo"/>
              </a:rPr>
              <a:t>non-root · read-only base
no ambient credential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0100" y="3962399"/>
            <a:ext cx="1962150" cy="895350"/>
          </a:xfrm>
          <a:prstGeom prst="rect">
            <a:avLst/>
          </a:prstGeom>
          <a:solidFill>
            <a:srgbClr val="FFF0EC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71550" y="4133849"/>
            <a:ext cx="1619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FF7A66"/>
                </a:solidFill>
                <a:latin typeface="Apple SD Gothic Neo"/>
              </a:rPr>
              <a:t>Prompt injection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71550" y="4438650"/>
            <a:ext cx="16192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825" b="0">
                <a:solidFill>
                  <a:srgbClr val="111827"/>
                </a:solidFill>
                <a:latin typeface="Apple SD Gothic Neo"/>
              </a:rPr>
              <a:t>도구 호출을 제안할 수는 있어도
권한을 만들 수는 없다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3162300" y="3238500"/>
            <a:ext cx="685800" cy="19050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962399" y="1962150"/>
            <a:ext cx="4152900" cy="3562350"/>
          </a:xfrm>
          <a:prstGeom prst="rect">
            <a:avLst/>
          </a:prstGeom>
          <a:solidFill>
            <a:srgbClr val="FFFFFF"/>
          </a:solidFill>
          <a:ln w="19050">
            <a:solidFill>
              <a:srgbClr val="0B10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095750" y="2076450"/>
            <a:ext cx="1352550" cy="247649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152900" y="2076450"/>
            <a:ext cx="1238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CONTROLLED BOUNDARY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67200" y="2609850"/>
            <a:ext cx="1600200" cy="685800"/>
          </a:xfrm>
          <a:prstGeom prst="roundRect">
            <a:avLst/>
          </a:prstGeom>
          <a:solidFill>
            <a:srgbClr val="EDF7F8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362450" y="2676525"/>
            <a:ext cx="1409700" cy="552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Tool Gateway
schema · run state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5943600" y="2857500"/>
            <a:ext cx="45720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496050" y="2609850"/>
            <a:ext cx="1295400" cy="685800"/>
          </a:xfrm>
          <a:prstGeom prst="roundRect">
            <a:avLst/>
          </a:prstGeom>
          <a:solidFill>
            <a:srgbClr val="FFF0EC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591300" y="2676525"/>
            <a:ext cx="1104900" cy="552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Policy
allow · deny · approve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67200" y="3714750"/>
            <a:ext cx="1600200" cy="685800"/>
          </a:xfrm>
          <a:prstGeom prst="roundRect">
            <a:avLst/>
          </a:prstGeom>
          <a:solidFill>
            <a:srgbClr val="FFF8E8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362450" y="3781425"/>
            <a:ext cx="1409700" cy="552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Credential Broker
tool · operation · TTL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5943600" y="3962399"/>
            <a:ext cx="457200" cy="133350"/>
          </a:xfrm>
          <a:prstGeom prst="rightArrow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496050" y="3714750"/>
            <a:ext cx="1295400" cy="685800"/>
          </a:xfrm>
          <a:prstGeom prst="roundRect">
            <a:avLst/>
          </a:prstGeom>
          <a:solidFill>
            <a:srgbClr val="F2FBDC"/>
          </a:solidFill>
          <a:ln w="9525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591300" y="3781425"/>
            <a:ext cx="1104900" cy="552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Effect Ledger
reserve · commit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86250" y="4762500"/>
            <a:ext cx="34861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900" b="1">
                <a:solidFill>
                  <a:srgbClr val="FF7A66"/>
                </a:solidFill>
                <a:latin typeface="Apple SD Gothic Neo"/>
              </a:rPr>
              <a:t>token passthrough 금지 · secret 값은 log/trace/prompt에 없음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8210549" y="3238500"/>
            <a:ext cx="685800" cy="19050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010650" y="1962150"/>
            <a:ext cx="2667000" cy="3562350"/>
          </a:xfrm>
          <a:prstGeom prst="rect">
            <a:avLst/>
          </a:prstGeom>
          <a:solidFill>
            <a:srgbClr val="F7F5F0"/>
          </a:solidFill>
          <a:ln w="19050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9144000" y="2076450"/>
            <a:ext cx="1352550" cy="247649"/>
          </a:xfrm>
          <a:prstGeom prst="round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201150" y="2076450"/>
            <a:ext cx="1238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EFFECT DESTINATION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334500" y="2609850"/>
            <a:ext cx="2019300" cy="704850"/>
          </a:xfrm>
          <a:prstGeom prst="roundRect">
            <a:avLst/>
          </a:prstGeom>
          <a:solidFill>
            <a:srgbClr val="FFF0EC"/>
          </a:solidFill>
          <a:ln w="9525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9429750" y="2676525"/>
            <a:ext cx="1828800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050" b="1">
                <a:solidFill>
                  <a:srgbClr val="111827"/>
                </a:solidFill>
                <a:latin typeface="Apple SD Gothic Neo"/>
              </a:rPr>
              <a:t>Deny-by-default Egress
DNS · IP · method · destination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334500" y="3714750"/>
            <a:ext cx="2019300" cy="8382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9C5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429750" y="3781425"/>
            <a:ext cx="1828800" cy="704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200" b="1">
                <a:solidFill>
                  <a:srgbClr val="111827"/>
                </a:solidFill>
                <a:latin typeface="Apple SD Gothic Neo"/>
              </a:rPr>
              <a:t>Git · CI · Issue
Enterprise API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2000" y="5905500"/>
            <a:ext cx="10668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0B1020"/>
                </a:solidFill>
                <a:latin typeface="Apple SD Gothic Neo"/>
              </a:rPr>
              <a:t>허용되지 않은 destination · operation · secret 접근은 모델 응답과 무관하게 차단</a:t>
            </a:r>
          </a:p>
        </p:txBody>
      </p:sp>
      <p:sp>
        <p:nvSpPr>
          <p:cNvPr id="40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D4D0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8A857B"/>
                </a:solidFill>
                <a:latin typeface="Apple SD Gothic Neo"/>
              </a:rPr>
              <a:t>근거: 개발 청사진 원칙 16·28 · 기술백서 §7</a:t>
            </a:r>
          </a:p>
        </p:txBody>
      </p:sp>
      <p:sp>
        <p:nvSpPr>
          <p:cNvPr id="42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8A857B"/>
                </a:solidFill>
                <a:latin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11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11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C9F765"/>
                </a:solidFill>
                <a:latin typeface="Apple SD Gothic Neo"/>
              </a:rPr>
              <a:t>MEASURE THE SYSTEM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925" b="1">
                <a:solidFill>
                  <a:srgbClr val="F8F7F2"/>
                </a:solidFill>
                <a:latin typeface="Apple SD Gothic Neo"/>
              </a:rPr>
              <a:t>사람 개입 30%↓를 품질·비용·신뢰 가드레일과 함께 본다.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C7CEDC"/>
                </a:solidFill>
                <a:latin typeface="Apple SD Gothic Neo"/>
              </a:rPr>
              <a:t>코드량·커밋·토큰이 아니라 accepted task의 사람 터치와 재사용 도달 범위를 북극성으로 둔다.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2019300"/>
            <a:ext cx="2857500" cy="2400300"/>
          </a:xfrm>
          <a:prstGeom prst="roundRect">
            <a:avLst/>
          </a:prstGeom>
          <a:solidFill>
            <a:srgbClr val="121B2F"/>
          </a:solidFill>
          <a:ln w="9525">
            <a:solidFill>
              <a:srgbClr val="3341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2228850"/>
            <a:ext cx="12382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64D8E8"/>
                </a:solidFill>
                <a:latin typeface="Apple SD Gothic Neo"/>
              </a:rPr>
              <a:t>NORTH STAR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2571750"/>
            <a:ext cx="2171700" cy="647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4650" b="1">
                <a:solidFill>
                  <a:srgbClr val="C9F765"/>
                </a:solidFill>
                <a:latin typeface="Apple SD Gothic Neo"/>
              </a:rPr>
              <a:t>30%↓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276600"/>
            <a:ext cx="21717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425" b="1">
                <a:solidFill>
                  <a:srgbClr val="F8F7F2"/>
                </a:solidFill>
                <a:latin typeface="Apple SD Gothic Neo"/>
              </a:rPr>
              <a:t>HTAT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3638550"/>
            <a:ext cx="2171700" cy="342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B6C0D2"/>
                </a:solidFill>
                <a:latin typeface="Apple SD Gothic Neo"/>
              </a:rPr>
              <a:t>Human Touches per Accepted Task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4057650"/>
            <a:ext cx="21717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FF7A66"/>
                </a:solidFill>
                <a:latin typeface="Apple SD Gothic Neo"/>
              </a:rPr>
              <a:t>파일럿 제안 목표 · 품질 저하 시 무효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81400" y="2019300"/>
            <a:ext cx="8001000" cy="2400300"/>
          </a:xfrm>
          <a:prstGeom prst="roundRect">
            <a:avLst/>
          </a:prstGeom>
          <a:solidFill>
            <a:srgbClr val="111A2E"/>
          </a:solidFill>
          <a:ln w="9525">
            <a:solidFill>
              <a:srgbClr val="3341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810000" y="2209800"/>
            <a:ext cx="66675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F8F7F2"/>
                </a:solidFill>
                <a:latin typeface="Apple SD Gothic Neo"/>
              </a:rPr>
              <a:t>개선으로 인정되려면 네 가드레일을 동시에 지킨다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10000" y="2647950"/>
            <a:ext cx="3543300" cy="628650"/>
          </a:xfrm>
          <a:prstGeom prst="roundRect">
            <a:avLst/>
          </a:prstGeom>
          <a:solidFill>
            <a:srgbClr val="172238"/>
          </a:solidFill>
          <a:ln w="9525">
            <a:solidFill>
              <a:srgbClr val="3341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3943350" y="2819400"/>
            <a:ext cx="704850" cy="28575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000500" y="2819400"/>
            <a:ext cx="59055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품질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00600" y="2781300"/>
            <a:ext cx="23812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F8F7F2"/>
                </a:solidFill>
                <a:latin typeface="Apple SD Gothic Neo"/>
              </a:rPr>
              <a:t>변경 실패율 · rollback 악화 없음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81899" y="2647950"/>
            <a:ext cx="3543300" cy="628650"/>
          </a:xfrm>
          <a:prstGeom prst="roundRect">
            <a:avLst/>
          </a:prstGeom>
          <a:solidFill>
            <a:srgbClr val="172238"/>
          </a:solidFill>
          <a:ln w="9525">
            <a:solidFill>
              <a:srgbClr val="3341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715250" y="2819400"/>
            <a:ext cx="704850" cy="285750"/>
          </a:xfrm>
          <a:prstGeom prst="round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772400" y="2819400"/>
            <a:ext cx="59055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신뢰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572500" y="2781300"/>
            <a:ext cx="23812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F8F7F2"/>
                </a:solidFill>
                <a:latin typeface="Apple SD Gothic Neo"/>
              </a:rPr>
              <a:t>정책 위반 · 승인 우회 · 감사 누락 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10000" y="3429000"/>
            <a:ext cx="3543300" cy="628650"/>
          </a:xfrm>
          <a:prstGeom prst="roundRect">
            <a:avLst/>
          </a:prstGeom>
          <a:solidFill>
            <a:srgbClr val="172238"/>
          </a:solidFill>
          <a:ln w="9525">
            <a:solidFill>
              <a:srgbClr val="3341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943350" y="3600450"/>
            <a:ext cx="704850" cy="285750"/>
          </a:xfrm>
          <a:prstGeom prst="round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000500" y="3600450"/>
            <a:ext cx="59055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비용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00600" y="3562350"/>
            <a:ext cx="23812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F8F7F2"/>
                </a:solidFill>
                <a:latin typeface="Apple SD Gothic Neo"/>
              </a:rPr>
              <a:t>수락 변경당 비용 20%↓ · 품질 유지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581899" y="3429000"/>
            <a:ext cx="3543300" cy="628650"/>
          </a:xfrm>
          <a:prstGeom prst="roundRect">
            <a:avLst/>
          </a:prstGeom>
          <a:solidFill>
            <a:srgbClr val="172238"/>
          </a:solidFill>
          <a:ln w="9525">
            <a:solidFill>
              <a:srgbClr val="3341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7715250" y="3600450"/>
            <a:ext cx="704850" cy="285750"/>
          </a:xfrm>
          <a:prstGeom prst="round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772400" y="3600450"/>
            <a:ext cx="59055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재사용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572500" y="3562350"/>
            <a:ext cx="238125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F8F7F2"/>
                </a:solidFill>
                <a:latin typeface="Apple SD Gothic Neo"/>
              </a:rPr>
              <a:t>공용 자산 사용률 80% 이상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" y="4686300"/>
            <a:ext cx="11125200" cy="1390650"/>
          </a:xfrm>
          <a:prstGeom prst="roundRect">
            <a:avLst/>
          </a:prstGeom>
          <a:solidFill>
            <a:srgbClr val="0F1728"/>
          </a:solidFill>
          <a:ln w="9525">
            <a:solidFill>
              <a:srgbClr val="26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66750" y="4857750"/>
            <a:ext cx="1809750" cy="4381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625" b="1">
                <a:solidFill>
                  <a:srgbClr val="64D8E8"/>
                </a:solidFill>
                <a:latin typeface="Apple SD Gothic Neo"/>
              </a:rPr>
              <a:t>70%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66750" y="5334000"/>
            <a:ext cx="1809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975" b="1">
                <a:solidFill>
                  <a:srgbClr val="F8F7F2"/>
                </a:solidFill>
                <a:latin typeface="Apple SD Gothic Neo"/>
              </a:rPr>
              <a:t>첫 실행 검증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6750" y="5619750"/>
            <a:ext cx="1809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750" b="0">
                <a:solidFill>
                  <a:srgbClr val="9BA6BA"/>
                </a:solidFill>
                <a:latin typeface="Apple SD Gothic Neo"/>
              </a:rPr>
              <a:t>파일럿 목표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647950" y="4876800"/>
            <a:ext cx="9525" cy="990599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2819400" y="4857750"/>
            <a:ext cx="1809750" cy="4381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625" b="1">
                <a:solidFill>
                  <a:srgbClr val="C9F765"/>
                </a:solidFill>
                <a:latin typeface="Apple SD Gothic Neo"/>
              </a:rPr>
              <a:t>99%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819400" y="5334000"/>
            <a:ext cx="1809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975" b="1">
                <a:solidFill>
                  <a:srgbClr val="F8F7F2"/>
                </a:solidFill>
                <a:latin typeface="Apple SD Gothic Neo"/>
              </a:rPr>
              <a:t>입력 재구성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819400" y="5619750"/>
            <a:ext cx="1809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750" b="0">
                <a:solidFill>
                  <a:srgbClr val="9BA6BA"/>
                </a:solidFill>
                <a:latin typeface="Apple SD Gothic Neo"/>
              </a:rPr>
              <a:t>외부 차이 설명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00600" y="4876800"/>
            <a:ext cx="9525" cy="990599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4972050" y="4857750"/>
            <a:ext cx="1809750" cy="4381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625" b="1">
                <a:solidFill>
                  <a:srgbClr val="F3C969"/>
                </a:solidFill>
                <a:latin typeface="Apple SD Gothic Neo"/>
              </a:rPr>
              <a:t>100%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972050" y="5334000"/>
            <a:ext cx="1809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975" b="1">
                <a:solidFill>
                  <a:srgbClr val="F8F7F2"/>
                </a:solidFill>
                <a:latin typeface="Apple SD Gothic Neo"/>
              </a:rPr>
              <a:t>감사 완전성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72050" y="5619750"/>
            <a:ext cx="1809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750" b="0">
                <a:solidFill>
                  <a:srgbClr val="9BA6BA"/>
                </a:solidFill>
                <a:latin typeface="Apple SD Gothic Neo"/>
              </a:rPr>
              <a:t>accepted run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953250" y="4876800"/>
            <a:ext cx="9525" cy="990599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7124700" y="4857750"/>
            <a:ext cx="1809750" cy="4381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625" b="1">
                <a:solidFill>
                  <a:srgbClr val="FF7A66"/>
                </a:solidFill>
                <a:latin typeface="Apple SD Gothic Neo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24700" y="5334000"/>
            <a:ext cx="1809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975" b="1">
                <a:solidFill>
                  <a:srgbClr val="F8F7F2"/>
                </a:solidFill>
                <a:latin typeface="Apple SD Gothic Neo"/>
              </a:rPr>
              <a:t>중복 외부 효과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124700" y="5619750"/>
            <a:ext cx="1809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750" b="0">
                <a:solidFill>
                  <a:srgbClr val="9BA6BA"/>
                </a:solidFill>
                <a:latin typeface="Apple SD Gothic Neo"/>
              </a:rPr>
              <a:t>idempotent scope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105900" y="4876800"/>
            <a:ext cx="9525" cy="990599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9277350" y="4857750"/>
            <a:ext cx="1809750" cy="4381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625" b="1">
                <a:solidFill>
                  <a:srgbClr val="64D8E8"/>
                </a:solidFill>
                <a:latin typeface="Apple SD Gothic Neo"/>
              </a:rPr>
              <a:t>≤60초</a:t>
            </a:r>
          </a:p>
        </p:txBody>
      </p:sp>
      <p:sp>
        <p:nvSpPr>
          <p:cNvPr id="49" name="Rectangle 48"/>
          <p:cNvSpPr/>
          <p:nvPr/>
        </p:nvSpPr>
        <p:spPr>
          <a:xfrm>
            <a:off x="9277350" y="5334000"/>
            <a:ext cx="1809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975" b="1">
                <a:solidFill>
                  <a:srgbClr val="F8F7F2"/>
                </a:solidFill>
                <a:latin typeface="Apple SD Gothic Neo"/>
              </a:rPr>
              <a:t>신규 grant 차단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277350" y="5619750"/>
            <a:ext cx="18097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750" b="0">
                <a:solidFill>
                  <a:srgbClr val="9BA6BA"/>
                </a:solidFill>
                <a:latin typeface="Apple SD Gothic Neo"/>
              </a:rPr>
              <a:t>취소 p95</a:t>
            </a:r>
          </a:p>
        </p:txBody>
      </p:sp>
      <p:sp>
        <p:nvSpPr>
          <p:cNvPr id="51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66738C"/>
                </a:solidFill>
                <a:latin typeface="Apple SD Gothic Neo"/>
              </a:rPr>
              <a:t>근거: 개발 청사진 §12.1–12.4 · 기술백서 §15.3 — 모두 목표/Exit criterion</a:t>
            </a:r>
          </a:p>
        </p:txBody>
      </p:sp>
      <p:sp>
        <p:nvSpPr>
          <p:cNvPr id="53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66738C"/>
                </a:solidFill>
                <a:latin typeface="Apple SD Gothic Ne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12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12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0B1020"/>
                </a:solidFill>
                <a:latin typeface="Apple SD Gothic Neo"/>
              </a:rPr>
              <a:t>14-WEEK DELIVERY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850" b="1">
                <a:solidFill>
                  <a:srgbClr val="111827"/>
                </a:solidFill>
                <a:latin typeface="Apple SD Gothic Neo"/>
              </a:rPr>
              <a:t>14주는 기능 목록이 아니라 안전한 수직 경로를 여는 순서다.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667085"/>
                </a:solidFill>
                <a:latin typeface="Apple SD Gothic Neo"/>
              </a:rPr>
              <a:t>UI를 먼저 키우지 않는다. 계약과 신원에서 시작해 effect·evidence·사람 전달을 차례로 닫는다.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495299" y="2133600"/>
            <a:ext cx="1428750" cy="1962150"/>
          </a:xfrm>
          <a:prstGeom prst="rect">
            <a:avLst/>
          </a:prstGeom>
          <a:solidFill>
            <a:srgbClr val="FFFFFF"/>
          </a:solidFill>
          <a:ln w="9525">
            <a:solidFill>
              <a:srgbClr val="0B10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95299" y="2133600"/>
            <a:ext cx="1428750" cy="1143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7700" y="2381250"/>
            <a:ext cx="647700" cy="247649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04850" y="2381250"/>
            <a:ext cx="533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F8F7F2"/>
                </a:solidFill>
                <a:latin typeface="Apple SD Gothic Neo"/>
              </a:rPr>
              <a:t>1–2주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7700" y="2800350"/>
            <a:ext cx="11239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111827"/>
                </a:solidFill>
                <a:latin typeface="Apple SD Gothic Neo"/>
              </a:rPr>
              <a:t>Inception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7700" y="3314700"/>
            <a:ext cx="1123950" cy="590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667085"/>
                </a:solidFill>
                <a:latin typeface="Apple SD Gothic Neo"/>
              </a:rPr>
              <a:t>ADR · threat model
TaskSpec · 30건 기준선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1924049" y="3009900"/>
            <a:ext cx="171450" cy="114300"/>
          </a:xfrm>
          <a:prstGeom prst="rightArrow">
            <a:avLst/>
          </a:prstGeom>
          <a:solidFill>
            <a:srgbClr val="A8A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095499" y="2133600"/>
            <a:ext cx="1428750" cy="1962150"/>
          </a:xfrm>
          <a:prstGeom prst="rect">
            <a:avLst/>
          </a:prstGeom>
          <a:solidFill>
            <a:srgbClr val="FFFFFF"/>
          </a:solidFill>
          <a:ln w="9525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095499" y="2133600"/>
            <a:ext cx="1428750" cy="114300"/>
          </a:xfrm>
          <a:prstGeom prst="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2247900" y="2381250"/>
            <a:ext cx="647700" cy="247649"/>
          </a:xfrm>
          <a:prstGeom prst="round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305050" y="2381250"/>
            <a:ext cx="533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3–4주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47900" y="2800350"/>
            <a:ext cx="11239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111827"/>
                </a:solidFill>
                <a:latin typeface="Apple SD Gothic Neo"/>
              </a:rPr>
              <a:t>Control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47900" y="3314700"/>
            <a:ext cx="1123950" cy="590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667085"/>
                </a:solidFill>
                <a:latin typeface="Apple SD Gothic Neo"/>
              </a:rPr>
              <a:t>Task API · state
DB/outbox · trace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3524250" y="3009900"/>
            <a:ext cx="171450" cy="114300"/>
          </a:xfrm>
          <a:prstGeom prst="rightArrow">
            <a:avLst/>
          </a:prstGeom>
          <a:solidFill>
            <a:srgbClr val="A8A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695700" y="2133600"/>
            <a:ext cx="1428750" cy="1962150"/>
          </a:xfrm>
          <a:prstGeom prst="rect">
            <a:avLst/>
          </a:prstGeom>
          <a:solidFill>
            <a:srgbClr val="FFFFFF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3695700" y="2133600"/>
            <a:ext cx="1428750" cy="114300"/>
          </a:xfrm>
          <a:prstGeom prst="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3848099" y="2381250"/>
            <a:ext cx="647700" cy="247649"/>
          </a:xfrm>
          <a:prstGeom prst="round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905249" y="2381250"/>
            <a:ext cx="533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5–6주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848099" y="2800350"/>
            <a:ext cx="11239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111827"/>
                </a:solidFill>
                <a:latin typeface="Apple SD Gothic Neo"/>
              </a:rPr>
              <a:t>Execution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48099" y="3314700"/>
            <a:ext cx="1123950" cy="590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667085"/>
                </a:solidFill>
                <a:latin typeface="Apple SD Gothic Neo"/>
              </a:rPr>
              <a:t>worker · harness
cancel · heartbeat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5124450" y="3009900"/>
            <a:ext cx="171450" cy="114300"/>
          </a:xfrm>
          <a:prstGeom prst="rightArrow">
            <a:avLst/>
          </a:prstGeom>
          <a:solidFill>
            <a:srgbClr val="A8A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295900" y="2133600"/>
            <a:ext cx="1428750" cy="1962150"/>
          </a:xfrm>
          <a:prstGeom prst="rect">
            <a:avLst/>
          </a:prstGeom>
          <a:solidFill>
            <a:srgbClr val="FFFFFF"/>
          </a:solidFill>
          <a:ln w="19050">
            <a:solidFill>
              <a:srgbClr val="FF7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295900" y="2133600"/>
            <a:ext cx="1428750" cy="114300"/>
          </a:xfrm>
          <a:prstGeom prst="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5448300" y="2381250"/>
            <a:ext cx="647700" cy="247649"/>
          </a:xfrm>
          <a:prstGeom prst="round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5505450" y="2381250"/>
            <a:ext cx="533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7–8주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48300" y="2800350"/>
            <a:ext cx="11239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111827"/>
                </a:solidFill>
                <a:latin typeface="Apple SD Gothic Neo"/>
              </a:rPr>
              <a:t>Safe effect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48300" y="3314700"/>
            <a:ext cx="1123950" cy="590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667085"/>
                </a:solidFill>
                <a:latin typeface="Apple SD Gothic Neo"/>
              </a:rPr>
              <a:t>gateway · policy
ledger · egress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6724650" y="3009900"/>
            <a:ext cx="171450" cy="114300"/>
          </a:xfrm>
          <a:prstGeom prst="rightArrow">
            <a:avLst/>
          </a:prstGeom>
          <a:solidFill>
            <a:srgbClr val="A8A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896100" y="2133600"/>
            <a:ext cx="1428750" cy="1962150"/>
          </a:xfrm>
          <a:prstGeom prst="rect">
            <a:avLst/>
          </a:prstGeom>
          <a:solidFill>
            <a:srgbClr val="FFFFFF"/>
          </a:solidFill>
          <a:ln w="19050">
            <a:solidFill>
              <a:srgbClr val="C9F7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896100" y="2133600"/>
            <a:ext cx="1428750" cy="114300"/>
          </a:xfrm>
          <a:prstGeom prst="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7048500" y="2381250"/>
            <a:ext cx="647700" cy="247649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7105650" y="2381250"/>
            <a:ext cx="533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9–10주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048500" y="2800350"/>
            <a:ext cx="11239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111827"/>
                </a:solidFill>
                <a:latin typeface="Apple SD Gothic Neo"/>
              </a:rPr>
              <a:t>Evidence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48500" y="3314700"/>
            <a:ext cx="1123950" cy="590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667085"/>
                </a:solidFill>
                <a:latin typeface="Apple SD Gothic Neo"/>
              </a:rPr>
              <a:t>Context · Manifest
Verifier · Bundle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8324849" y="3009900"/>
            <a:ext cx="171450" cy="114300"/>
          </a:xfrm>
          <a:prstGeom prst="rightArrow">
            <a:avLst/>
          </a:prstGeom>
          <a:solidFill>
            <a:srgbClr val="A8A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496300" y="2133600"/>
            <a:ext cx="1428750" cy="1962150"/>
          </a:xfrm>
          <a:prstGeom prst="rect">
            <a:avLst/>
          </a:prstGeom>
          <a:solidFill>
            <a:srgbClr val="FFFFFF"/>
          </a:solidFill>
          <a:ln w="9525">
            <a:solidFill>
              <a:srgbClr val="F3C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8496300" y="2133600"/>
            <a:ext cx="1428750" cy="114300"/>
          </a:xfrm>
          <a:prstGeom prst="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8648700" y="2381250"/>
            <a:ext cx="647700" cy="247649"/>
          </a:xfrm>
          <a:prstGeom prst="round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705850" y="2381250"/>
            <a:ext cx="533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11–12주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648700" y="2800350"/>
            <a:ext cx="11239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111827"/>
                </a:solidFill>
                <a:latin typeface="Apple SD Gothic Neo"/>
              </a:rPr>
              <a:t>Human delivery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648700" y="3314700"/>
            <a:ext cx="1123950" cy="590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667085"/>
                </a:solidFill>
                <a:latin typeface="Apple SD Gothic Neo"/>
              </a:rPr>
              <a:t>Review · PR
WORM · runbook</a:t>
            </a:r>
          </a:p>
        </p:txBody>
      </p:sp>
      <p:sp>
        <p:nvSpPr>
          <p:cNvPr id="48" name="Right Arrow 47"/>
          <p:cNvSpPr/>
          <p:nvPr/>
        </p:nvSpPr>
        <p:spPr>
          <a:xfrm>
            <a:off x="9925050" y="3009900"/>
            <a:ext cx="171450" cy="114300"/>
          </a:xfrm>
          <a:prstGeom prst="rightArrow">
            <a:avLst/>
          </a:prstGeom>
          <a:solidFill>
            <a:srgbClr val="A8A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10096500" y="2133600"/>
            <a:ext cx="1428750" cy="1962150"/>
          </a:xfrm>
          <a:prstGeom prst="rect">
            <a:avLst/>
          </a:prstGeom>
          <a:solidFill>
            <a:srgbClr val="FFFFFF"/>
          </a:solidFill>
          <a:ln w="9525">
            <a:solidFill>
              <a:srgbClr val="0B10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10096500" y="2133600"/>
            <a:ext cx="1428750" cy="1143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10248900" y="2381250"/>
            <a:ext cx="647700" cy="247649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10306050" y="2381250"/>
            <a:ext cx="533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F8F7F2"/>
                </a:solidFill>
                <a:latin typeface="Apple SD Gothic Neo"/>
              </a:rPr>
              <a:t>13–14주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248900" y="2800350"/>
            <a:ext cx="1123950" cy="4000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111827"/>
                </a:solidFill>
                <a:latin typeface="Apple SD Gothic Neo"/>
              </a:rPr>
              <a:t>Pilot hardening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0248900" y="3314700"/>
            <a:ext cx="1123950" cy="590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0">
                <a:solidFill>
                  <a:srgbClr val="667085"/>
                </a:solidFill>
                <a:latin typeface="Apple SD Gothic Neo"/>
              </a:rPr>
              <a:t>eval · chaos
canary · support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4350" y="4438650"/>
            <a:ext cx="12382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667085"/>
                </a:solidFill>
                <a:latin typeface="Apple SD Gothic Neo"/>
              </a:rPr>
              <a:t>CRITICAL PATH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95299" y="4705350"/>
            <a:ext cx="11125200" cy="990599"/>
          </a:xfrm>
          <a:prstGeom prst="rect">
            <a:avLst/>
          </a:prstGeom>
          <a:solidFill>
            <a:srgbClr val="10182A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critical-0-box"/>
          <p:cNvSpPr/>
          <p:nvPr/>
        </p:nvSpPr>
        <p:spPr>
          <a:xfrm>
            <a:off x="666750" y="5010150"/>
            <a:ext cx="1028700" cy="3619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critical-0-label"/>
          <p:cNvSpPr/>
          <p:nvPr/>
        </p:nvSpPr>
        <p:spPr>
          <a:xfrm>
            <a:off x="723900" y="5010150"/>
            <a:ext cx="914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Data / Risk</a:t>
            </a:r>
          </a:p>
        </p:txBody>
      </p:sp>
      <p:sp>
        <p:nvSpPr>
          <p:cNvPr id="59" name="Right Arrow 58"/>
          <p:cNvSpPr/>
          <p:nvPr/>
        </p:nvSpPr>
        <p:spPr>
          <a:xfrm>
            <a:off x="1714500" y="5124450"/>
            <a:ext cx="133350" cy="114300"/>
          </a:xfrm>
          <a:prstGeom prst="rightArrow">
            <a:avLst/>
          </a:prstGeom>
          <a:solidFill>
            <a:srgbClr val="5360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critical-1-box"/>
          <p:cNvSpPr/>
          <p:nvPr/>
        </p:nvSpPr>
        <p:spPr>
          <a:xfrm>
            <a:off x="1866899" y="5010150"/>
            <a:ext cx="1028700" cy="3619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critical-1-label"/>
          <p:cNvSpPr/>
          <p:nvPr/>
        </p:nvSpPr>
        <p:spPr>
          <a:xfrm>
            <a:off x="1924049" y="5010150"/>
            <a:ext cx="914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Identity + Secret</a:t>
            </a:r>
          </a:p>
        </p:txBody>
      </p:sp>
      <p:sp>
        <p:nvSpPr>
          <p:cNvPr id="62" name="Right Arrow 61"/>
          <p:cNvSpPr/>
          <p:nvPr/>
        </p:nvSpPr>
        <p:spPr>
          <a:xfrm>
            <a:off x="2914650" y="5124450"/>
            <a:ext cx="133350" cy="114300"/>
          </a:xfrm>
          <a:prstGeom prst="rightArrow">
            <a:avLst/>
          </a:prstGeom>
          <a:solidFill>
            <a:srgbClr val="5360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critical-2-box"/>
          <p:cNvSpPr/>
          <p:nvPr/>
        </p:nvSpPr>
        <p:spPr>
          <a:xfrm>
            <a:off x="3067050" y="5010150"/>
            <a:ext cx="1028700" cy="3619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critical-2-label"/>
          <p:cNvSpPr/>
          <p:nvPr/>
        </p:nvSpPr>
        <p:spPr>
          <a:xfrm>
            <a:off x="3124200" y="5010150"/>
            <a:ext cx="914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Task / Event</a:t>
            </a:r>
          </a:p>
        </p:txBody>
      </p:sp>
      <p:sp>
        <p:nvSpPr>
          <p:cNvPr id="65" name="Right Arrow 64"/>
          <p:cNvSpPr/>
          <p:nvPr/>
        </p:nvSpPr>
        <p:spPr>
          <a:xfrm>
            <a:off x="4114800" y="5124450"/>
            <a:ext cx="133350" cy="114300"/>
          </a:xfrm>
          <a:prstGeom prst="rightArrow">
            <a:avLst/>
          </a:prstGeom>
          <a:solidFill>
            <a:srgbClr val="5360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critical-3-box"/>
          <p:cNvSpPr/>
          <p:nvPr/>
        </p:nvSpPr>
        <p:spPr>
          <a:xfrm>
            <a:off x="4267200" y="5010150"/>
            <a:ext cx="1028700" cy="3619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critical-3-label"/>
          <p:cNvSpPr/>
          <p:nvPr/>
        </p:nvSpPr>
        <p:spPr>
          <a:xfrm>
            <a:off x="4324350" y="5010150"/>
            <a:ext cx="914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Durable Run</a:t>
            </a:r>
          </a:p>
        </p:txBody>
      </p:sp>
      <p:sp>
        <p:nvSpPr>
          <p:cNvPr id="68" name="Right Arrow 67"/>
          <p:cNvSpPr/>
          <p:nvPr/>
        </p:nvSpPr>
        <p:spPr>
          <a:xfrm>
            <a:off x="5314950" y="5124450"/>
            <a:ext cx="133350" cy="114300"/>
          </a:xfrm>
          <a:prstGeom prst="rightArrow">
            <a:avLst/>
          </a:prstGeom>
          <a:solidFill>
            <a:srgbClr val="5360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critical-4-box"/>
          <p:cNvSpPr/>
          <p:nvPr/>
        </p:nvSpPr>
        <p:spPr>
          <a:xfrm>
            <a:off x="5467350" y="5010150"/>
            <a:ext cx="1028700" cy="3619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critical-4-label"/>
          <p:cNvSpPr/>
          <p:nvPr/>
        </p:nvSpPr>
        <p:spPr>
          <a:xfrm>
            <a:off x="5524500" y="5010150"/>
            <a:ext cx="914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Sandbox + Gateway</a:t>
            </a:r>
          </a:p>
        </p:txBody>
      </p:sp>
      <p:sp>
        <p:nvSpPr>
          <p:cNvPr id="71" name="Right Arrow 70"/>
          <p:cNvSpPr/>
          <p:nvPr/>
        </p:nvSpPr>
        <p:spPr>
          <a:xfrm>
            <a:off x="6515100" y="5124450"/>
            <a:ext cx="133350" cy="114300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critical-5-box"/>
          <p:cNvSpPr/>
          <p:nvPr/>
        </p:nvSpPr>
        <p:spPr>
          <a:xfrm>
            <a:off x="6667500" y="5010150"/>
            <a:ext cx="1028700" cy="36195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critical-5-label"/>
          <p:cNvSpPr/>
          <p:nvPr/>
        </p:nvSpPr>
        <p:spPr>
          <a:xfrm>
            <a:off x="6724650" y="5010150"/>
            <a:ext cx="914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Effect + Egress</a:t>
            </a:r>
          </a:p>
        </p:txBody>
      </p:sp>
      <p:sp>
        <p:nvSpPr>
          <p:cNvPr id="74" name="Right Arrow 73"/>
          <p:cNvSpPr/>
          <p:nvPr/>
        </p:nvSpPr>
        <p:spPr>
          <a:xfrm>
            <a:off x="7715250" y="5124450"/>
            <a:ext cx="133350" cy="114300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critical-6-box"/>
          <p:cNvSpPr/>
          <p:nvPr/>
        </p:nvSpPr>
        <p:spPr>
          <a:xfrm>
            <a:off x="7867649" y="5010150"/>
            <a:ext cx="1028700" cy="36195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critical-6-label"/>
          <p:cNvSpPr/>
          <p:nvPr/>
        </p:nvSpPr>
        <p:spPr>
          <a:xfrm>
            <a:off x="7924799" y="5010150"/>
            <a:ext cx="914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Verifier + Evidence</a:t>
            </a:r>
          </a:p>
        </p:txBody>
      </p:sp>
      <p:sp>
        <p:nvSpPr>
          <p:cNvPr id="77" name="Right Arrow 76"/>
          <p:cNvSpPr/>
          <p:nvPr/>
        </p:nvSpPr>
        <p:spPr>
          <a:xfrm>
            <a:off x="8915400" y="5124450"/>
            <a:ext cx="133350" cy="114300"/>
          </a:xfrm>
          <a:prstGeom prst="rightArrow">
            <a:avLst/>
          </a:prstGeom>
          <a:solidFill>
            <a:srgbClr val="5360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critical-7-box"/>
          <p:cNvSpPr/>
          <p:nvPr/>
        </p:nvSpPr>
        <p:spPr>
          <a:xfrm>
            <a:off x="9067800" y="5010150"/>
            <a:ext cx="1028700" cy="3619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critical-7-label"/>
          <p:cNvSpPr/>
          <p:nvPr/>
        </p:nvSpPr>
        <p:spPr>
          <a:xfrm>
            <a:off x="9124950" y="5010150"/>
            <a:ext cx="914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Review + PR</a:t>
            </a:r>
          </a:p>
        </p:txBody>
      </p:sp>
      <p:sp>
        <p:nvSpPr>
          <p:cNvPr id="80" name="Right Arrow 79"/>
          <p:cNvSpPr/>
          <p:nvPr/>
        </p:nvSpPr>
        <p:spPr>
          <a:xfrm>
            <a:off x="10115550" y="5124450"/>
            <a:ext cx="133350" cy="114300"/>
          </a:xfrm>
          <a:prstGeom prst="rightArrow">
            <a:avLst/>
          </a:prstGeom>
          <a:solidFill>
            <a:srgbClr val="5360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critical-8-box"/>
          <p:cNvSpPr/>
          <p:nvPr/>
        </p:nvSpPr>
        <p:spPr>
          <a:xfrm>
            <a:off x="10267950" y="5010150"/>
            <a:ext cx="1028700" cy="3619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critical-8-label"/>
          <p:cNvSpPr/>
          <p:nvPr/>
        </p:nvSpPr>
        <p:spPr>
          <a:xfrm>
            <a:off x="10325100" y="5010150"/>
            <a:ext cx="914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Pilot</a:t>
            </a:r>
          </a:p>
        </p:txBody>
      </p:sp>
      <p:sp>
        <p:nvSpPr>
          <p:cNvPr id="83" name="Rectangle 82"/>
          <p:cNvSpPr/>
          <p:nvPr/>
        </p:nvSpPr>
        <p:spPr>
          <a:xfrm>
            <a:off x="495299" y="5962650"/>
            <a:ext cx="111252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0B1020"/>
                </a:solidFill>
                <a:latin typeface="Apple SD Gothic Neo"/>
              </a:rPr>
              <a:t>Exit: R0 end-to-end 20건 → MVP 성공 기준 전체 판정</a:t>
            </a:r>
          </a:p>
        </p:txBody>
      </p:sp>
      <p:sp>
        <p:nvSpPr>
          <p:cNvPr id="84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D4D0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8A857B"/>
                </a:solidFill>
                <a:latin typeface="Apple SD Gothic Neo"/>
              </a:rPr>
              <a:t>근거: 기술백서 §18.2–18.4</a:t>
            </a:r>
          </a:p>
        </p:txBody>
      </p:sp>
      <p:sp>
        <p:nvSpPr>
          <p:cNvPr id="86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8A857B"/>
                </a:solidFill>
                <a:latin typeface="Apple SD Gothic Ne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13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13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C9F765"/>
                </a:solidFill>
                <a:latin typeface="Apple SD Gothic Neo"/>
              </a:rPr>
              <a:t>ENGINEERING MOATS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2775" b="1">
                <a:solidFill>
                  <a:srgbClr val="F8F7F2"/>
                </a:solidFill>
                <a:latin typeface="Apple SD Gothic Neo"/>
              </a:rPr>
              <a:t>세 가지 구현 불변식이 플랫폼의 차별성과 권리 경계를 동시에 지킨다.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C7CEDC"/>
                </a:solidFill>
                <a:latin typeface="Apple SD Gothic Neo"/>
              </a:rPr>
              <a:t>특허 문구를 코드에 억지로 넣지 않는다. 실제 기술 효과가 유지되도록 schema · test · evidence를 연결한다.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495299" y="2000250"/>
            <a:ext cx="3505200" cy="3714750"/>
          </a:xfrm>
          <a:prstGeom prst="rect">
            <a:avLst/>
          </a:prstGeom>
          <a:solidFill>
            <a:srgbClr val="111A2E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p-0-box"/>
          <p:cNvSpPr/>
          <p:nvPr/>
        </p:nvSpPr>
        <p:spPr>
          <a:xfrm>
            <a:off x="685800" y="2190750"/>
            <a:ext cx="704850" cy="26670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p-0-label"/>
          <p:cNvSpPr/>
          <p:nvPr/>
        </p:nvSpPr>
        <p:spPr>
          <a:xfrm>
            <a:off x="742950" y="2190750"/>
            <a:ext cx="5905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IP-01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24000" y="2171700"/>
            <a:ext cx="228600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350" b="1">
                <a:solidFill>
                  <a:srgbClr val="F8F7F2"/>
                </a:solidFill>
                <a:latin typeface="Apple SD Gothic Neo"/>
              </a:rPr>
              <a:t>Skill 승격 제어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933700"/>
            <a:ext cx="685800" cy="4381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620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on/off 대조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1381125" y="3086100"/>
            <a:ext cx="95250" cy="114300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485900" y="2933700"/>
            <a:ext cx="685800" cy="4381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5621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trigger + task delta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181225" y="3086100"/>
            <a:ext cx="95250" cy="114300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2286000" y="2933700"/>
            <a:ext cx="685800" cy="438150"/>
          </a:xfrm>
          <a:prstGeom prst="round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3622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0B1020"/>
                </a:solidFill>
                <a:latin typeface="Apple SD Gothic Neo"/>
              </a:rPr>
              <a:t>stable digest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2981325" y="3086100"/>
            <a:ext cx="95250" cy="114300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3086100" y="2933700"/>
            <a:ext cx="685800" cy="4381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1623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drift rollback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3714750"/>
            <a:ext cx="3124200" cy="9525"/>
          </a:xfrm>
          <a:prstGeom prst="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85800" y="3943350"/>
            <a:ext cx="31242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750" b="1">
                <a:solidFill>
                  <a:srgbClr val="7D8AA3"/>
                </a:solidFill>
                <a:latin typeface="Apple SD Gothic Neo"/>
              </a:rPr>
              <a:t>IMPLEMENTATION EVIDENCE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5800" y="4248150"/>
            <a:ext cx="31242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C9F765"/>
                </a:solidFill>
                <a:latin typeface="Apple SD Gothic Neo"/>
              </a:rPr>
              <a:t>Pair IDs · confusion matrix · promotion event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" y="5067300"/>
            <a:ext cx="3124200" cy="323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825" b="1">
                <a:solidFill>
                  <a:srgbClr val="F3C969"/>
                </a:solidFill>
                <a:latin typeface="Apple SD Gothic Neo"/>
              </a:rPr>
              <a:t>공개 전 invention evidence + disclosure review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43400" y="2000250"/>
            <a:ext cx="3505200" cy="3714750"/>
          </a:xfrm>
          <a:prstGeom prst="rect">
            <a:avLst/>
          </a:prstGeom>
          <a:solidFill>
            <a:srgbClr val="111A2E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ip-1-box"/>
          <p:cNvSpPr/>
          <p:nvPr/>
        </p:nvSpPr>
        <p:spPr>
          <a:xfrm>
            <a:off x="4533900" y="2190750"/>
            <a:ext cx="704850" cy="266700"/>
          </a:xfrm>
          <a:prstGeom prst="round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ip-1-label"/>
          <p:cNvSpPr/>
          <p:nvPr/>
        </p:nvSpPr>
        <p:spPr>
          <a:xfrm>
            <a:off x="4591050" y="2190750"/>
            <a:ext cx="5905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IP-02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72100" y="2171700"/>
            <a:ext cx="228600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350" b="1">
                <a:solidFill>
                  <a:srgbClr val="F8F7F2"/>
                </a:solidFill>
                <a:latin typeface="Apple SD Gothic Neo"/>
              </a:rPr>
              <a:t>Prompt 차이 진단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33900" y="2933700"/>
            <a:ext cx="685800" cy="4381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6101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ordered records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5229225" y="3086100"/>
            <a:ext cx="95250" cy="114300"/>
          </a:xfrm>
          <a:prstGeom prst="rightArrow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5334000" y="2933700"/>
            <a:ext cx="685800" cy="4381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4102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root/slot compare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6029325" y="3086100"/>
            <a:ext cx="95250" cy="114300"/>
          </a:xfrm>
          <a:prstGeom prst="rightArrow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6134100" y="2933700"/>
            <a:ext cx="685800" cy="438150"/>
          </a:xfrm>
          <a:prstGeom prst="round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2103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0B1020"/>
                </a:solidFill>
                <a:latin typeface="Apple SD Gothic Neo"/>
              </a:rPr>
              <a:t>first divergence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6829425" y="3086100"/>
            <a:ext cx="95250" cy="114300"/>
          </a:xfrm>
          <a:prstGeom prst="rightArrow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6934200" y="2933700"/>
            <a:ext cx="685800" cy="4381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70104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selective fetch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33900" y="3714750"/>
            <a:ext cx="3124200" cy="9525"/>
          </a:xfrm>
          <a:prstGeom prst="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4533900" y="3943350"/>
            <a:ext cx="31242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750" b="1">
                <a:solidFill>
                  <a:srgbClr val="7D8AA3"/>
                </a:solidFill>
                <a:latin typeface="Apple SD Gothic Neo"/>
              </a:rPr>
              <a:t>IMPLEMENTATION EVIDENCE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533900" y="4248150"/>
            <a:ext cx="31242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64D8E8"/>
                </a:solidFill>
                <a:latin typeface="Apple SD Gothic Neo"/>
              </a:rPr>
              <a:t>Manifest · diff report · object read bytes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33900" y="5067300"/>
            <a:ext cx="3124200" cy="323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825" b="1">
                <a:solidFill>
                  <a:srgbClr val="F3C969"/>
                </a:solidFill>
                <a:latin typeface="Apple SD Gothic Neo"/>
              </a:rPr>
              <a:t>공개 전 invention evidence + disclosure review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91500" y="2000250"/>
            <a:ext cx="3505200" cy="3714750"/>
          </a:xfrm>
          <a:prstGeom prst="rect">
            <a:avLst/>
          </a:prstGeom>
          <a:solidFill>
            <a:srgbClr val="111A2E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ip-2-box"/>
          <p:cNvSpPr/>
          <p:nvPr/>
        </p:nvSpPr>
        <p:spPr>
          <a:xfrm>
            <a:off x="8381999" y="2190750"/>
            <a:ext cx="704850" cy="266700"/>
          </a:xfrm>
          <a:prstGeom prst="round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ip-2-label"/>
          <p:cNvSpPr/>
          <p:nvPr/>
        </p:nvSpPr>
        <p:spPr>
          <a:xfrm>
            <a:off x="8439150" y="2190750"/>
            <a:ext cx="5905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IP-03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9220200" y="2171700"/>
            <a:ext cx="228600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1350" b="1">
                <a:solidFill>
                  <a:srgbClr val="F8F7F2"/>
                </a:solidFill>
                <a:latin typeface="Apple SD Gothic Neo"/>
              </a:rPr>
              <a:t>Effect 정합성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381999" y="2933700"/>
            <a:ext cx="685800" cy="4381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84582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reserve</a:t>
            </a:r>
          </a:p>
        </p:txBody>
      </p:sp>
      <p:sp>
        <p:nvSpPr>
          <p:cNvPr id="51" name="Right Arrow 50"/>
          <p:cNvSpPr/>
          <p:nvPr/>
        </p:nvSpPr>
        <p:spPr>
          <a:xfrm>
            <a:off x="9077325" y="3086100"/>
            <a:ext cx="95250" cy="11430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9182100" y="2933700"/>
            <a:ext cx="685800" cy="4381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92583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bound credential</a:t>
            </a:r>
          </a:p>
        </p:txBody>
      </p:sp>
      <p:sp>
        <p:nvSpPr>
          <p:cNvPr id="54" name="Right Arrow 53"/>
          <p:cNvSpPr/>
          <p:nvPr/>
        </p:nvSpPr>
        <p:spPr>
          <a:xfrm>
            <a:off x="9877425" y="3086100"/>
            <a:ext cx="95250" cy="11430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9982200" y="2933700"/>
            <a:ext cx="685800" cy="438150"/>
          </a:xfrm>
          <a:prstGeom prst="roundRect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100584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0B1020"/>
                </a:solidFill>
                <a:latin typeface="Apple SD Gothic Neo"/>
              </a:rPr>
              <a:t>unknown reconcile</a:t>
            </a:r>
          </a:p>
        </p:txBody>
      </p:sp>
      <p:sp>
        <p:nvSpPr>
          <p:cNvPr id="57" name="Right Arrow 56"/>
          <p:cNvSpPr/>
          <p:nvPr/>
        </p:nvSpPr>
        <p:spPr>
          <a:xfrm>
            <a:off x="10677525" y="3086100"/>
            <a:ext cx="95250" cy="114300"/>
          </a:xfrm>
          <a:prstGeom prst="rightArrow">
            <a:avLst/>
          </a:prstGeom>
          <a:solidFill>
            <a:srgbClr val="FF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10782300" y="2933700"/>
            <a:ext cx="685800" cy="43815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10858500" y="2971800"/>
            <a:ext cx="533400" cy="361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00" b="1">
                <a:solidFill>
                  <a:srgbClr val="F8F7F2"/>
                </a:solidFill>
                <a:latin typeface="Apple SD Gothic Neo"/>
              </a:rPr>
              <a:t>linked compensation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381999" y="3714750"/>
            <a:ext cx="3124200" cy="9525"/>
          </a:xfrm>
          <a:prstGeom prst="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8381999" y="3943350"/>
            <a:ext cx="31242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750" b="1">
                <a:solidFill>
                  <a:srgbClr val="7D8AA3"/>
                </a:solidFill>
                <a:latin typeface="Apple SD Gothic Neo"/>
              </a:rPr>
              <a:t>IMPLEMENTATION EVIDENCE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381999" y="4248150"/>
            <a:ext cx="31242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975" b="1">
                <a:solidFill>
                  <a:srgbClr val="FF7A66"/>
                </a:solidFill>
                <a:latin typeface="Apple SD Gothic Neo"/>
              </a:rPr>
              <a:t>Effect states · lease ref · external ID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81999" y="5067300"/>
            <a:ext cx="3124200" cy="323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825" b="1">
                <a:solidFill>
                  <a:srgbClr val="FF7A66"/>
                </a:solidFill>
                <a:latin typeface="Apple SD Gothic Neo"/>
              </a:rPr>
              <a:t>Production 전 청구항 단위 FTO 필수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52500" y="5981700"/>
            <a:ext cx="1028700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 b="1">
                <a:solidFill>
                  <a:srgbClr val="F8F7F2"/>
                </a:solidFill>
                <a:latin typeface="Apple SD Gothic Neo"/>
              </a:rPr>
              <a:t>일반 요소(hash · idempotency · sandbox · CI/CD) 자체가 아니라, 결합 순서와 상태 결속을 보존한다.</a:t>
            </a:r>
          </a:p>
        </p:txBody>
      </p:sp>
      <p:sp>
        <p:nvSpPr>
          <p:cNvPr id="65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26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66738C"/>
                </a:solidFill>
                <a:latin typeface="Apple SD Gothic Neo"/>
              </a:rPr>
              <a:t>근거: 기술백서 §22.2–22.10</a:t>
            </a:r>
          </a:p>
        </p:txBody>
      </p:sp>
      <p:sp>
        <p:nvSpPr>
          <p:cNvPr id="67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66738C"/>
                </a:solidFill>
                <a:latin typeface="Apple SD Gothic Ne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kicker-14-marker"/>
          <p:cNvSpPr/>
          <p:nvPr/>
        </p:nvSpPr>
        <p:spPr>
          <a:xfrm>
            <a:off x="457200" y="361950"/>
            <a:ext cx="95250" cy="9525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kicker-14-label"/>
          <p:cNvSpPr/>
          <p:nvPr/>
        </p:nvSpPr>
        <p:spPr>
          <a:xfrm>
            <a:off x="647700" y="304800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1">
                <a:solidFill>
                  <a:srgbClr val="0B1020"/>
                </a:solidFill>
                <a:latin typeface="Apple SD Gothic Neo"/>
              </a:rPr>
              <a:t>KICKOFF COMMIT</a:t>
            </a:r>
          </a:p>
        </p:txBody>
      </p:sp>
      <p:sp>
        <p:nvSpPr>
          <p:cNvPr id="5" name="slide-title"/>
          <p:cNvSpPr/>
          <p:nvPr/>
        </p:nvSpPr>
        <p:spPr>
          <a:xfrm>
            <a:off x="457200" y="666750"/>
            <a:ext cx="112776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3150" b="1">
                <a:solidFill>
                  <a:srgbClr val="111827"/>
                </a:solidFill>
                <a:latin typeface="Apple SD Gothic Neo"/>
              </a:rPr>
              <a:t>첫 2주는 코드보다 경계·기준선·책임을 확정한다.</a:t>
            </a:r>
          </a:p>
        </p:txBody>
      </p:sp>
      <p:sp>
        <p:nvSpPr>
          <p:cNvPr id="6" name="slide-subtitle"/>
          <p:cNvSpPr/>
          <p:nvPr/>
        </p:nvSpPr>
        <p:spPr>
          <a:xfrm>
            <a:off x="476250" y="1390650"/>
            <a:ext cx="1066800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275" b="0">
                <a:solidFill>
                  <a:srgbClr val="667085"/>
                </a:solidFill>
                <a:latin typeface="Apple SD Gothic Neo"/>
              </a:rPr>
              <a:t>Inception이 끝나면 누가 무엇을 승인하고, 무엇을 테스트하며, 언제 중단할지가 코드보다 먼저 명확해야 한다.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495299" y="1905000"/>
            <a:ext cx="2095499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667085"/>
                </a:solidFill>
                <a:latin typeface="Apple SD Gothic Neo"/>
              </a:rPr>
              <a:t>WEEK 1–2 OUTPUT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299" y="2247900"/>
            <a:ext cx="533400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5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7700" y="2409825"/>
            <a:ext cx="476250" cy="28575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04850" y="2409825"/>
            <a:ext cx="36195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F8F7F2"/>
                </a:solidFill>
                <a:latin typeface="Apple SD Gothic Neo"/>
              </a:rPr>
              <a:t>01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95400" y="2343150"/>
            <a:ext cx="19050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1">
                <a:solidFill>
                  <a:srgbClr val="111827"/>
                </a:solidFill>
                <a:latin typeface="Apple SD Gothic Neo"/>
              </a:rPr>
              <a:t>Pilot 2팀 · 작업 2종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38500" y="2343150"/>
            <a:ext cx="238125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0">
                <a:solidFill>
                  <a:srgbClr val="667085"/>
                </a:solidFill>
                <a:latin typeface="Apple SD Gothic Neo"/>
              </a:rPr>
              <a:t>반복량 높고 위험 낮은 범위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5299" y="3028950"/>
            <a:ext cx="533400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5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47700" y="3190875"/>
            <a:ext cx="476250" cy="28575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04850" y="3190875"/>
            <a:ext cx="36195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F8F7F2"/>
                </a:solidFill>
                <a:latin typeface="Apple SD Gothic Neo"/>
              </a:rPr>
              <a:t>02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95400" y="3124200"/>
            <a:ext cx="19050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1">
                <a:solidFill>
                  <a:srgbClr val="111827"/>
                </a:solidFill>
                <a:latin typeface="Apple SD Gothic Neo"/>
              </a:rPr>
              <a:t>기준선 30건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38500" y="3124200"/>
            <a:ext cx="238125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0">
                <a:solidFill>
                  <a:srgbClr val="667085"/>
                </a:solidFill>
                <a:latin typeface="Apple SD Gothic Neo"/>
              </a:rPr>
              <a:t>터치 · 리드타임 · 품질 · 비용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5299" y="3810000"/>
            <a:ext cx="5334000" cy="609600"/>
          </a:xfrm>
          <a:prstGeom prst="rect">
            <a:avLst/>
          </a:prstGeom>
          <a:solidFill>
            <a:srgbClr val="FFFFFF"/>
          </a:solidFill>
          <a:ln w="19050">
            <a:solidFill>
              <a:srgbClr val="64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47700" y="3971925"/>
            <a:ext cx="476250" cy="285750"/>
          </a:xfrm>
          <a:prstGeom prst="roundRect">
            <a:avLst/>
          </a:prstGeom>
          <a:solidFill>
            <a:srgbClr val="64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04850" y="3971925"/>
            <a:ext cx="36195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0B1020"/>
                </a:solidFill>
                <a:latin typeface="Apple SD Gothic Neo"/>
              </a:rPr>
              <a:t>03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95400" y="3905249"/>
            <a:ext cx="19050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1">
                <a:solidFill>
                  <a:srgbClr val="111827"/>
                </a:solidFill>
                <a:latin typeface="Apple SD Gothic Neo"/>
              </a:rPr>
              <a:t>계약과 경계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38500" y="3905249"/>
            <a:ext cx="238125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0">
                <a:solidFill>
                  <a:srgbClr val="667085"/>
                </a:solidFill>
                <a:latin typeface="Apple SD Gothic Neo"/>
              </a:rPr>
              <a:t>TaskSpec · state · trust boundary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95299" y="4591050"/>
            <a:ext cx="533400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5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47700" y="4752975"/>
            <a:ext cx="476250" cy="28575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04850" y="4752975"/>
            <a:ext cx="36195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825" b="1">
                <a:solidFill>
                  <a:srgbClr val="F8F7F2"/>
                </a:solidFill>
                <a:latin typeface="Apple SD Gothic Neo"/>
              </a:rPr>
              <a:t>04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95400" y="4686300"/>
            <a:ext cx="19050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1125" b="1">
                <a:solidFill>
                  <a:srgbClr val="111827"/>
                </a:solidFill>
                <a:latin typeface="Apple SD Gothic Neo"/>
              </a:rPr>
              <a:t>실패를 먼저 재현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38500" y="4686300"/>
            <a:ext cx="2381250" cy="38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900" b="0">
                <a:solidFill>
                  <a:srgbClr val="667085"/>
                </a:solidFill>
                <a:latin typeface="Apple SD Gothic Neo"/>
              </a:rPr>
              <a:t>fake connector E2E · attack corpus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6000750" y="3505200"/>
            <a:ext cx="666750" cy="209550"/>
          </a:xfrm>
          <a:prstGeom prst="rightArrow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877050" y="1866899"/>
            <a:ext cx="4819650" cy="3505200"/>
          </a:xfrm>
          <a:prstGeom prst="rect">
            <a:avLst/>
          </a:prstGeom>
          <a:solidFill>
            <a:srgbClr val="10182A"/>
          </a:solidFill>
          <a:ln w="9525">
            <a:solidFill>
              <a:srgbClr val="273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105650" y="2057400"/>
            <a:ext cx="2190750" cy="209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825" b="1">
                <a:solidFill>
                  <a:srgbClr val="7D8AA3"/>
                </a:solidFill>
                <a:latin typeface="Apple SD Gothic Neo"/>
              </a:rPr>
              <a:t>DECISIONS + OWNERS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105650" y="2400300"/>
            <a:ext cx="895350" cy="26670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7162800" y="2400300"/>
            <a:ext cx="7810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Architecture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153399" y="2419350"/>
            <a:ext cx="2000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1">
                <a:solidFill>
                  <a:srgbClr val="F8F7F2"/>
                </a:solidFill>
                <a:latin typeface="Apple SD Gothic Neo"/>
              </a:rPr>
              <a:t>workflow engine · language · sandbox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172700" y="2419350"/>
            <a:ext cx="1295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r"/>
            <a:r>
              <a:rPr sz="750" b="0">
                <a:solidFill>
                  <a:srgbClr val="9BA6BA"/>
                </a:solidFill>
                <a:latin typeface="Apple SD Gothic Neo"/>
              </a:rPr>
              <a:t>Tech Lead / Platform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105650" y="2857500"/>
            <a:ext cx="895350" cy="26670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7162800" y="2857500"/>
            <a:ext cx="7810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Trust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53399" y="2876550"/>
            <a:ext cx="2000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1">
                <a:solidFill>
                  <a:srgbClr val="F8F7F2"/>
                </a:solidFill>
                <a:latin typeface="Apple SD Gothic Neo"/>
              </a:rPr>
              <a:t>IdP · credential · audit retention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172700" y="2876550"/>
            <a:ext cx="1295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r"/>
            <a:r>
              <a:rPr sz="750" b="0">
                <a:solidFill>
                  <a:srgbClr val="9BA6BA"/>
                </a:solidFill>
                <a:latin typeface="Apple SD Gothic Neo"/>
              </a:rPr>
              <a:t>Security / IAM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05650" y="3314700"/>
            <a:ext cx="895350" cy="26670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7162800" y="3314700"/>
            <a:ext cx="7810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Pilot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153399" y="3333750"/>
            <a:ext cx="2000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1">
                <a:solidFill>
                  <a:srgbClr val="F8F7F2"/>
                </a:solidFill>
                <a:latin typeface="Apple SD Gothic Neo"/>
              </a:rPr>
              <a:t>repo · code owner · data class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0172700" y="3333750"/>
            <a:ext cx="1295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r"/>
            <a:r>
              <a:rPr sz="750" b="0">
                <a:solidFill>
                  <a:srgbClr val="9BA6BA"/>
                </a:solidFill>
                <a:latin typeface="Apple SD Gothic Neo"/>
              </a:rPr>
              <a:t>Product / Domain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105650" y="3771900"/>
            <a:ext cx="895350" cy="26670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7162800" y="3771900"/>
            <a:ext cx="7810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Quality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53399" y="3790949"/>
            <a:ext cx="2000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1">
                <a:solidFill>
                  <a:srgbClr val="F8F7F2"/>
                </a:solidFill>
                <a:latin typeface="Apple SD Gothic Neo"/>
              </a:rPr>
              <a:t>30 cases · fatal failure · verifier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172700" y="3790949"/>
            <a:ext cx="1295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r"/>
            <a:r>
              <a:rPr sz="750" b="0">
                <a:solidFill>
                  <a:srgbClr val="9BA6BA"/>
                </a:solidFill>
                <a:latin typeface="Apple SD Gothic Neo"/>
              </a:rPr>
              <a:t>Eval / Code Owner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105650" y="4229100"/>
            <a:ext cx="895350" cy="266700"/>
          </a:xfrm>
          <a:prstGeom prst="roundRect">
            <a:avLst/>
          </a:prstGeom>
          <a:solidFill>
            <a:srgbClr val="2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7162800" y="4229100"/>
            <a:ext cx="7810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F8F7F2"/>
                </a:solidFill>
                <a:latin typeface="Apple SD Gothic Neo"/>
              </a:rPr>
              <a:t>Operations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153399" y="4248150"/>
            <a:ext cx="2000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1">
                <a:solidFill>
                  <a:srgbClr val="F8F7F2"/>
                </a:solidFill>
                <a:latin typeface="Apple SD Gothic Neo"/>
              </a:rPr>
              <a:t>rollback · incident · on-call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0172700" y="4248150"/>
            <a:ext cx="1295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r"/>
            <a:r>
              <a:rPr sz="750" b="0">
                <a:solidFill>
                  <a:srgbClr val="9BA6BA"/>
                </a:solidFill>
                <a:latin typeface="Apple SD Gothic Neo"/>
              </a:rPr>
              <a:t>SRE / DevEx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105650" y="4686300"/>
            <a:ext cx="895350" cy="266700"/>
          </a:xfrm>
          <a:prstGeom prst="roundRect">
            <a:avLst/>
          </a:prstGeom>
          <a:solidFill>
            <a:srgbClr val="F3C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7162800" y="4686300"/>
            <a:ext cx="781050" cy="2667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750" b="1">
                <a:solidFill>
                  <a:srgbClr val="0B1020"/>
                </a:solidFill>
                <a:latin typeface="Apple SD Gothic Neo"/>
              </a:rPr>
              <a:t>IP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153399" y="4705350"/>
            <a:ext cx="200025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l"/>
            <a:r>
              <a:rPr sz="825" b="1">
                <a:solidFill>
                  <a:srgbClr val="F8F7F2"/>
                </a:solidFill>
                <a:latin typeface="Apple SD Gothic Neo"/>
              </a:rPr>
              <a:t>inventor evidence · disclosure · FTO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0172700" y="4705350"/>
            <a:ext cx="1295400" cy="2476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r"/>
            <a:r>
              <a:rPr sz="750" b="0">
                <a:solidFill>
                  <a:srgbClr val="F3C969"/>
                </a:solidFill>
                <a:latin typeface="Apple SD Gothic Neo"/>
              </a:rPr>
              <a:t>IP / Legal / Architect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105650" y="5219700"/>
            <a:ext cx="4362450" cy="19050"/>
          </a:xfrm>
          <a:prstGeom prst="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495299" y="5657850"/>
            <a:ext cx="11201400" cy="533400"/>
          </a:xfrm>
          <a:prstGeom prst="rect">
            <a:avLst/>
          </a:prstGeom>
          <a:solidFill>
            <a:srgbClr val="C9F7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762000" y="5772150"/>
            <a:ext cx="1066800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125" b="1">
                <a:solidFill>
                  <a:srgbClr val="0B1020"/>
                </a:solidFill>
                <a:latin typeface="Apple SD Gothic Neo"/>
              </a:rPr>
              <a:t>첫 milestone: 같은 R0 TaskSpec → durable run → fake tool 산출물 → 독립 증거 → 사람 승인 대기</a:t>
            </a:r>
          </a:p>
        </p:txBody>
      </p:sp>
      <p:sp>
        <p:nvSpPr>
          <p:cNvPr id="58" name="footer-rule"/>
          <p:cNvSpPr/>
          <p:nvPr/>
        </p:nvSpPr>
        <p:spPr>
          <a:xfrm>
            <a:off x="457200" y="6496050"/>
            <a:ext cx="11277600" cy="9525"/>
          </a:xfrm>
          <a:prstGeom prst="rect">
            <a:avLst/>
          </a:prstGeom>
          <a:solidFill>
            <a:srgbClr val="D4D0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footer-source"/>
          <p:cNvSpPr/>
          <p:nvPr/>
        </p:nvSpPr>
        <p:spPr>
          <a:xfrm>
            <a:off x="476250" y="6553200"/>
            <a:ext cx="9906000" cy="171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l"/>
            <a:r>
              <a:rPr sz="675" b="0">
                <a:solidFill>
                  <a:srgbClr val="8A857B"/>
                </a:solidFill>
                <a:latin typeface="Apple SD Gothic Neo"/>
              </a:rPr>
              <a:t>근거: 개발 청사진 Phase 0 · 기술백서 §18.1 · §20 · 부록 C</a:t>
            </a:r>
          </a:p>
        </p:txBody>
      </p:sp>
      <p:sp>
        <p:nvSpPr>
          <p:cNvPr id="60" name="footer-page"/>
          <p:cNvSpPr/>
          <p:nvPr/>
        </p:nvSpPr>
        <p:spPr>
          <a:xfrm>
            <a:off x="11144250" y="6534150"/>
            <a:ext cx="571500" cy="190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r"/>
            <a:r>
              <a:rPr sz="750" b="1">
                <a:solidFill>
                  <a:srgbClr val="8A857B"/>
                </a:solidFill>
                <a:latin typeface="Apple SD Gothic Neo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1831</Words>
  <Application>Microsoft Macintosh PowerPoint</Application>
  <PresentationFormat>와이드스크린</PresentationFormat>
  <Paragraphs>435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8" baseType="lpstr">
      <vt:lpstr>Apple SD Gothic Neo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Agentic Engineering Platform Team Kickoff</dc:title>
  <dc:subject>개발 청사진 기반 팀 킥오프</dc:subject>
  <dc:creator>AEP Team</dc:creator>
  <cp:keywords/>
  <dc:description>generated using python-pptx</dc:description>
  <cp:lastModifiedBy>진수 송</cp:lastModifiedBy>
  <cp:revision>1</cp:revision>
  <dcterms:created xsi:type="dcterms:W3CDTF">2013-01-27T09:14:16Z</dcterms:created>
  <dcterms:modified xsi:type="dcterms:W3CDTF">2026-09-01T03:21:10Z</dcterms:modified>
  <cp:category/>
</cp:coreProperties>
</file>