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312" r:id="rId63"/>
    <p:sldId id="313" r:id="rId64"/>
    <p:sldId id="314" r:id="rId65"/>
    <p:sldId id="315" r:id="rId66"/>
    <p:sldId id="316" r:id="rId67"/>
    <p:sldId id="257" r:id="rId8"/>
    <p:sldId id="325" r:id="rId76"/>
    <p:sldId id="258" r:id="rId9"/>
    <p:sldId id="259" r:id="rId10"/>
    <p:sldId id="260" r:id="rId11"/>
    <p:sldId id="261" r:id="rId12"/>
    <p:sldId id="262" r:id="rId13"/>
    <p:sldId id="263" r:id="rId14"/>
    <p:sldId id="317" r:id="rId68"/>
    <p:sldId id="264" r:id="rId15"/>
    <p:sldId id="265" r:id="rId16"/>
    <p:sldId id="266" r:id="rId17"/>
    <p:sldId id="267" r:id="rId18"/>
    <p:sldId id="268" r:id="rId19"/>
    <p:sldId id="269" r:id="rId20"/>
    <p:sldId id="318" r:id="rId69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319" r:id="rId70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320" r:id="rId71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21" r:id="rId72"/>
    <p:sldId id="302" r:id="rId53"/>
    <p:sldId id="303" r:id="rId54"/>
    <p:sldId id="304" r:id="rId55"/>
    <p:sldId id="305" r:id="rId56"/>
    <p:sldId id="322" r:id="rId73"/>
    <p:sldId id="306" r:id="rId57"/>
    <p:sldId id="307" r:id="rId58"/>
    <p:sldId id="324" r:id="rId75"/>
    <p:sldId id="308" r:id="rId59"/>
    <p:sldId id="309" r:id="rId60"/>
    <p:sldId id="310" r:id="rId61"/>
    <p:sldId id="323" r:id="rId74"/>
    <p:sldId id="311" r:id="rId6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5.xml"/><Relationship Id="rId16" Type="http://schemas.openxmlformats.org/officeDocument/2006/relationships/slide" Target="slides/slide16.xml"/><Relationship Id="rId17" Type="http://schemas.openxmlformats.org/officeDocument/2006/relationships/slide" Target="slides/slide17.xml"/><Relationship Id="rId18" Type="http://schemas.openxmlformats.org/officeDocument/2006/relationships/slide" Target="slides/slide18.xml"/><Relationship Id="rId19" Type="http://schemas.openxmlformats.org/officeDocument/2006/relationships/slide" Target="slides/slide19.xml"/><Relationship Id="rId20" Type="http://schemas.openxmlformats.org/officeDocument/2006/relationships/slide" Target="slides/slide20.xml"/><Relationship Id="rId21" Type="http://schemas.openxmlformats.org/officeDocument/2006/relationships/slide" Target="slides/slide22.xml"/><Relationship Id="rId22" Type="http://schemas.openxmlformats.org/officeDocument/2006/relationships/slide" Target="slides/slide23.xml"/><Relationship Id="rId23" Type="http://schemas.openxmlformats.org/officeDocument/2006/relationships/slide" Target="slides/slide24.xml"/><Relationship Id="rId24" Type="http://schemas.openxmlformats.org/officeDocument/2006/relationships/slide" Target="slides/slide25.xml"/><Relationship Id="rId25" Type="http://schemas.openxmlformats.org/officeDocument/2006/relationships/slide" Target="slides/slide26.xml"/><Relationship Id="rId26" Type="http://schemas.openxmlformats.org/officeDocument/2006/relationships/slide" Target="slides/slide27.xml"/><Relationship Id="rId27" Type="http://schemas.openxmlformats.org/officeDocument/2006/relationships/slide" Target="slides/slide28.xml"/><Relationship Id="rId28" Type="http://schemas.openxmlformats.org/officeDocument/2006/relationships/slide" Target="slides/slide29.xml"/><Relationship Id="rId29" Type="http://schemas.openxmlformats.org/officeDocument/2006/relationships/slide" Target="slides/slide30.xml"/><Relationship Id="rId30" Type="http://schemas.openxmlformats.org/officeDocument/2006/relationships/slide" Target="slides/slide31.xml"/><Relationship Id="rId31" Type="http://schemas.openxmlformats.org/officeDocument/2006/relationships/slide" Target="slides/slide32.xml"/><Relationship Id="rId32" Type="http://schemas.openxmlformats.org/officeDocument/2006/relationships/slide" Target="slides/slide33.xml"/><Relationship Id="rId33" Type="http://schemas.openxmlformats.org/officeDocument/2006/relationships/slide" Target="slides/slide34.xml"/><Relationship Id="rId34" Type="http://schemas.openxmlformats.org/officeDocument/2006/relationships/slide" Target="slides/slide35.xml"/><Relationship Id="rId35" Type="http://schemas.openxmlformats.org/officeDocument/2006/relationships/slide" Target="slides/slide36.xml"/><Relationship Id="rId36" Type="http://schemas.openxmlformats.org/officeDocument/2006/relationships/slide" Target="slides/slide37.xml"/><Relationship Id="rId37" Type="http://schemas.openxmlformats.org/officeDocument/2006/relationships/slide" Target="slides/slide38.xml"/><Relationship Id="rId38" Type="http://schemas.openxmlformats.org/officeDocument/2006/relationships/slide" Target="slides/slide40.xml"/><Relationship Id="rId39" Type="http://schemas.openxmlformats.org/officeDocument/2006/relationships/slide" Target="slides/slide41.xml"/><Relationship Id="rId40" Type="http://schemas.openxmlformats.org/officeDocument/2006/relationships/slide" Target="slides/slide42.xml"/><Relationship Id="rId41" Type="http://schemas.openxmlformats.org/officeDocument/2006/relationships/slide" Target="slides/slide43.xml"/><Relationship Id="rId42" Type="http://schemas.openxmlformats.org/officeDocument/2006/relationships/slide" Target="slides/slide44.xml"/><Relationship Id="rId43" Type="http://schemas.openxmlformats.org/officeDocument/2006/relationships/slide" Target="slides/slide45.xml"/><Relationship Id="rId44" Type="http://schemas.openxmlformats.org/officeDocument/2006/relationships/slide" Target="slides/slide46.xml"/><Relationship Id="rId45" Type="http://schemas.openxmlformats.org/officeDocument/2006/relationships/slide" Target="slides/slide47.xml"/><Relationship Id="rId46" Type="http://schemas.openxmlformats.org/officeDocument/2006/relationships/slide" Target="slides/slide49.xml"/><Relationship Id="rId47" Type="http://schemas.openxmlformats.org/officeDocument/2006/relationships/slide" Target="slides/slide50.xml"/><Relationship Id="rId48" Type="http://schemas.openxmlformats.org/officeDocument/2006/relationships/slide" Target="slides/slide51.xml"/><Relationship Id="rId49" Type="http://schemas.openxmlformats.org/officeDocument/2006/relationships/slide" Target="slides/slide52.xml"/><Relationship Id="rId50" Type="http://schemas.openxmlformats.org/officeDocument/2006/relationships/slide" Target="slides/slide53.xml"/><Relationship Id="rId51" Type="http://schemas.openxmlformats.org/officeDocument/2006/relationships/slide" Target="slides/slide54.xml"/><Relationship Id="rId52" Type="http://schemas.openxmlformats.org/officeDocument/2006/relationships/slide" Target="slides/slide55.xml"/><Relationship Id="rId53" Type="http://schemas.openxmlformats.org/officeDocument/2006/relationships/slide" Target="slides/slide57.xml"/><Relationship Id="rId54" Type="http://schemas.openxmlformats.org/officeDocument/2006/relationships/slide" Target="slides/slide58.xml"/><Relationship Id="rId55" Type="http://schemas.openxmlformats.org/officeDocument/2006/relationships/slide" Target="slides/slide59.xml"/><Relationship Id="rId56" Type="http://schemas.openxmlformats.org/officeDocument/2006/relationships/slide" Target="slides/slide60.xml"/><Relationship Id="rId57" Type="http://schemas.openxmlformats.org/officeDocument/2006/relationships/slide" Target="slides/slide62.xml"/><Relationship Id="rId58" Type="http://schemas.openxmlformats.org/officeDocument/2006/relationships/slide" Target="slides/slide63.xml"/><Relationship Id="rId59" Type="http://schemas.openxmlformats.org/officeDocument/2006/relationships/slide" Target="slides/slide64.xml"/><Relationship Id="rId60" Type="http://schemas.openxmlformats.org/officeDocument/2006/relationships/slide" Target="slides/slide65.xml"/><Relationship Id="rId61" Type="http://schemas.openxmlformats.org/officeDocument/2006/relationships/slide" Target="slides/slide66.xml"/><Relationship Id="rId62" Type="http://schemas.openxmlformats.org/officeDocument/2006/relationships/slide" Target="slides/slide67.xml"/><Relationship Id="rId63" Type="http://schemas.openxmlformats.org/officeDocument/2006/relationships/slide" Target="slides/slide2.xml"/><Relationship Id="rId64" Type="http://schemas.openxmlformats.org/officeDocument/2006/relationships/slide" Target="slides/slide3.xml"/><Relationship Id="rId65" Type="http://schemas.openxmlformats.org/officeDocument/2006/relationships/slide" Target="slides/slide4.xml"/><Relationship Id="rId66" Type="http://schemas.openxmlformats.org/officeDocument/2006/relationships/slide" Target="slides/slide5.xml"/><Relationship Id="rId67" Type="http://schemas.openxmlformats.org/officeDocument/2006/relationships/slide" Target="slides/slide6.xml"/><Relationship Id="rId68" Type="http://schemas.openxmlformats.org/officeDocument/2006/relationships/slide" Target="slides/slide14.xml"/><Relationship Id="rId69" Type="http://schemas.openxmlformats.org/officeDocument/2006/relationships/slide" Target="slides/slide21.xml"/><Relationship Id="rId70" Type="http://schemas.openxmlformats.org/officeDocument/2006/relationships/slide" Target="slides/slide39.xml"/><Relationship Id="rId71" Type="http://schemas.openxmlformats.org/officeDocument/2006/relationships/slide" Target="slides/slide48.xml"/><Relationship Id="rId72" Type="http://schemas.openxmlformats.org/officeDocument/2006/relationships/slide" Target="slides/slide56.xml"/><Relationship Id="rId73" Type="http://schemas.openxmlformats.org/officeDocument/2006/relationships/slide" Target="slides/slide61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103120"/>
            <a:ext cx="1371600" cy="4064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00" b="1" i="0">
                <a:solidFill>
                  <a:srgbClr val="7FC8D4"/>
                </a:solidFill>
                <a:latin typeface="Apple SD Gothic Neo"/>
              </a:rPr>
              <a:t>AI-NATIVE RF SYSTEM FACTORY  ·  CASE 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395728"/>
            <a:ext cx="1060704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600"/>
              </a:spcAft>
            </a:pPr>
            <a:r>
              <a:rPr sz="4000" b="1" i="0">
                <a:solidFill>
                  <a:srgbClr val="FFFFFF"/>
                </a:solidFill>
                <a:latin typeface="Apple SD Gothic Neo"/>
              </a:rPr>
              <a:t>RF Product Development Pipeline</a:t>
            </a:r>
          </a:p>
          <a:p>
            <a:pPr>
              <a:spcAft>
                <a:spcPts val="400"/>
              </a:spcAft>
            </a:pPr>
            <a:r>
              <a:rPr sz="2100" b="0" i="0">
                <a:solidFill>
                  <a:srgbClr val="BFD8DE"/>
                </a:solidFill>
                <a:latin typeface="Apple SD Gothic Neo"/>
              </a:rPr>
              <a:t>8인 체계 상세 구현계획서 · 26주 파일럿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4187952"/>
            <a:ext cx="2212848" cy="3657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61104"/>
            <a:ext cx="2212848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pple SD Gothic Neo"/>
              </a:rPr>
              <a:t>REVISION 3.2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46120" y="4242816"/>
            <a:ext cx="82296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E8C4B8"/>
                </a:solidFill>
                <a:latin typeface="Apple SD Gothic Neo"/>
              </a:rPr>
              <a:t>자기개선 · 검증자 · 인지 기반  +  온톨로지(신경-기호) 계층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846320"/>
            <a:ext cx="10607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00" b="0" i="0">
                <a:solidFill>
                  <a:srgbClr val="9FBEC6"/>
                </a:solidFill>
                <a:latin typeface="Apple SD Gothic Neo"/>
              </a:rPr>
              <a:t>Rev.1 증거  →  Rev.2 책임·이해  →  Rev.3 자기개선  →  Rev.3.1 인지 기반  →  Rev.3.2 온톨로지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5303520"/>
            <a:ext cx="106070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</a:pPr>
            <a:r>
              <a:rPr sz="1050" b="0" i="0">
                <a:solidFill>
                  <a:srgbClr val="9FBEC6"/>
                </a:solidFill>
                <a:latin typeface="Apple SD Gothic Neo"/>
              </a:rPr>
              <a:t>S0 요구사항 → S1 시스템설계 → S2 회로/시뮬 → S3 EM·레이아웃 → S4 시작품 → S5 브링업·측정 → S6 펌웨어 → S7 코너검증 → S8 규격 → S9 동결</a:t>
            </a:r>
          </a:p>
          <a:p>
            <a:r>
              <a:rPr sz="1100" b="0" i="0">
                <a:solidFill>
                  <a:srgbClr val="7B99A2"/>
                </a:solidFill>
                <a:latin typeface="Apple SD Gothic Neo"/>
              </a:rPr>
              <a:t>2026-08-05</a:t>
            </a:r>
          </a:p>
        </p:txBody>
      </p:sp>
      <p:sp>
        <p:nvSpPr>
          <p:cNvPr id="11" name="share-edition-badge"/>
          <p:cNvSpPr/>
          <p:nvPr/>
        </p:nvSpPr>
        <p:spPr>
          <a:xfrm>
            <a:off x="9966960" y="585216"/>
            <a:ext cx="1417320" cy="365760"/>
          </a:xfrm>
          <a:prstGeom prst="rect">
            <a:avLst/>
          </a:prstGeom>
          <a:solidFill>
            <a:srgbClr val="B13F1E"/>
          </a:solidFill>
          <a:ln>
            <a:solidFill>
              <a:srgbClr val="B13F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966960" y="630936"/>
            <a:ext cx="1417320" cy="2560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통합 개선판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COVER · REVISION 3.2 · 통합 개선판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2A5F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712463" y="6711696"/>
            <a:ext cx="104542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01 / 70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-marker"/>
          <p:cNvSpPr/>
          <p:nvPr/>
        </p:nvSpPr>
        <p:spPr>
          <a:xfrm>
            <a:off x="658368" y="393192"/>
            <a:ext cx="91440" cy="91440"/>
          </a:xfrm>
          <a:prstGeom prst="rect">
            <a:avLst/>
          </a:prstGeom>
          <a:solidFill>
            <a:srgbClr val="127A8A"/>
          </a:solidFill>
          <a:ln>
            <a:solidFill>
              <a:srgbClr val="127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kicker-label"/>
          <p:cNvSpPr txBox="1"/>
          <p:nvPr/>
        </p:nvSpPr>
        <p:spPr>
          <a:xfrm>
            <a:off x="804672" y="329184"/>
            <a:ext cx="5943600" cy="23774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FAST PATH ·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04088"/>
            <a:ext cx="10835640" cy="8412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290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이 파일럿의 핵심은 ‘더 많이 자동화’가 아니라</a:t>
            </a:r>
            <a:br/>
            <a:r>
              <a:rPr sz="290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‘검증 가능한 일만 자동화’하는 것이다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58368" y="1536192"/>
            <a:ext cx="914400" cy="0"/>
          </a:xfrm>
          <a:prstGeom prst="line">
            <a:avLst/>
          </a:prstGeom>
          <a:ln w="2794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464040" y="338328"/>
            <a:ext cx="20574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SOURCE · pp. 6, 9–12, 39–43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2231136"/>
            <a:ext cx="43891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01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188720" y="2395728"/>
            <a:ext cx="640080" cy="0"/>
          </a:xfrm>
          <a:prstGeom prst="line">
            <a:avLst/>
          </a:prstGeom>
          <a:ln w="2032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029968" y="2139696"/>
            <a:ext cx="3337560" cy="4114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범위를 잠근다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40680" y="2139696"/>
            <a:ext cx="5989320" cy="4114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단일 밴드 RF 모듈 1종 · 26주 · 8명 · 10개 스테이지 · 73개 작업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76656" y="2706624"/>
            <a:ext cx="10799064" cy="0"/>
          </a:xfrm>
          <a:prstGeom prst="line">
            <a:avLst/>
          </a:prstGeom>
          <a:ln w="889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76656" y="3017520"/>
            <a:ext cx="43891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cs typeface="Apple SD Gothic Neo"/>
                <a:ea typeface="Apple SD Gothic Neo"/>
                <a:solidFill>
                  <a:srgbClr val="B13F1E"/>
                </a:solidFill>
                <a:latin typeface="Apple SD Gothic Neo"/>
              </a:rPr>
              <a:t>02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188720" y="3182111"/>
            <a:ext cx="640080" cy="0"/>
          </a:xfrm>
          <a:prstGeom prst="line">
            <a:avLst/>
          </a:prstGeom>
          <a:ln w="2032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029968" y="2926079"/>
            <a:ext cx="3337560" cy="4114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자동화 상한을 정한다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40680" y="2926079"/>
            <a:ext cx="5989320" cy="4114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V-hard만 A 가능 · V-soft는 A→H까지 · V-none은 사람이 소유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676656" y="3493008"/>
            <a:ext cx="10799064" cy="0"/>
          </a:xfrm>
          <a:prstGeom prst="line">
            <a:avLst/>
          </a:prstGeom>
          <a:ln w="889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76656" y="3803903"/>
            <a:ext cx="43891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03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88720" y="3968496"/>
            <a:ext cx="640080" cy="0"/>
          </a:xfrm>
          <a:prstGeom prst="line">
            <a:avLst/>
          </a:prstGeom>
          <a:ln w="20320">
            <a:solidFill>
              <a:srgbClr val="0E3A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029968" y="3712463"/>
            <a:ext cx="3337560" cy="4114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확률을 결정론으로 감싼다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40680" y="3712463"/>
            <a:ext cx="5989320" cy="4114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원장 + 불변식 R1–R11 + 타입·온톨로지·수치 3단 검증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76656" y="4279392"/>
            <a:ext cx="10799064" cy="0"/>
          </a:xfrm>
          <a:prstGeom prst="line">
            <a:avLst/>
          </a:prstGeom>
          <a:ln w="889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76656" y="4590288"/>
            <a:ext cx="43891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04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1188720" y="4754880"/>
            <a:ext cx="640080" cy="0"/>
          </a:xfrm>
          <a:prstGeom prst="line">
            <a:avLst/>
          </a:prstGeom>
          <a:ln w="2032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029968" y="4498848"/>
            <a:ext cx="3337560" cy="4114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한 번이 아니라 연속으로 증명한다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40680" y="4498848"/>
            <a:ext cx="5989320" cy="4114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8회 연속 실행 성공 · 증거·절차·평결·소유권을 함께 남김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676656" y="5065776"/>
            <a:ext cx="10799064" cy="0"/>
          </a:xfrm>
          <a:prstGeom prst="line">
            <a:avLst/>
          </a:prstGeom>
          <a:ln w="889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hesis-callout-panel"/>
          <p:cNvSpPr/>
          <p:nvPr/>
        </p:nvSpPr>
        <p:spPr>
          <a:xfrm>
            <a:off x="676656" y="5440680"/>
            <a:ext cx="10789920" cy="713232"/>
          </a:xfrm>
          <a:prstGeom prst="rect">
            <a:avLst/>
          </a:prstGeom>
          <a:solidFill>
            <a:srgbClr val="0E3A4A"/>
          </a:solidFill>
          <a:ln>
            <a:solidFill>
              <a:srgbClr val="0E3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hesis-callout-text"/>
          <p:cNvSpPr txBox="1"/>
          <p:nvPr/>
        </p:nvSpPr>
        <p:spPr>
          <a:xfrm>
            <a:off x="932688" y="5614416"/>
            <a:ext cx="10241280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판정할 수 없는 일은 자동화 대상이 아니다.  되돌릴 수 없는 일은 등급과 무관하게 사람 승인을 거친다.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FAST PATH · 빠른 이해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3712463" y="6711696"/>
            <a:ext cx="209084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02 / 70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-marker"/>
          <p:cNvSpPr/>
          <p:nvPr/>
        </p:nvSpPr>
        <p:spPr>
          <a:xfrm>
            <a:off x="658368" y="393192"/>
            <a:ext cx="91440" cy="91440"/>
          </a:xfrm>
          <a:prstGeom prst="rect">
            <a:avLst/>
          </a:prstGeom>
          <a:solidFill>
            <a:srgbClr val="127A8A"/>
          </a:solidFill>
          <a:ln>
            <a:solidFill>
              <a:srgbClr val="127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kicker-label"/>
          <p:cNvSpPr txBox="1"/>
          <p:nvPr/>
        </p:nvSpPr>
        <p:spPr>
          <a:xfrm>
            <a:off x="804672" y="329184"/>
            <a:ext cx="5943600" cy="23774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FAST PATH ·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04088"/>
            <a:ext cx="10835640" cy="8412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290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한 개 제품 리비전으로 26주 동안</a:t>
            </a:r>
            <a:br/>
            <a:r>
              <a:rPr sz="290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끝까지 닫힌 루프를 검증한다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58368" y="1536192"/>
            <a:ext cx="914400" cy="0"/>
          </a:xfrm>
          <a:prstGeom prst="line">
            <a:avLst/>
          </a:prstGeom>
          <a:ln w="2794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464040" y="338328"/>
            <a:ext cx="20574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SOURCE · pp. 6–8, 15, 46, 51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084831"/>
            <a:ext cx="1993392" cy="1078992"/>
          </a:xfrm>
          <a:prstGeom prst="roundRect">
            <a:avLst>
              <a:gd name="adj" fmla="val 5000"/>
            </a:avLst>
          </a:prstGeom>
          <a:solidFill>
            <a:srgbClr val="0E3A4A"/>
          </a:solidFill>
          <a:ln w="8890">
            <a:solidFill>
              <a:srgbClr val="0E3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3816" y="2221992"/>
            <a:ext cx="1682496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26주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3816" y="2633472"/>
            <a:ext cx="1682496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Phase 0–3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61488" y="2084831"/>
            <a:ext cx="2231136" cy="1078992"/>
          </a:xfrm>
          <a:prstGeom prst="roundRect">
            <a:avLst>
              <a:gd name="adj" fmla="val 5000"/>
            </a:avLst>
          </a:prstGeom>
          <a:solidFill>
            <a:srgbClr val="EDF2F3"/>
          </a:solidFill>
          <a:ln w="8890">
            <a:solidFill>
              <a:srgbClr val="EDF2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16936" y="2221992"/>
            <a:ext cx="192024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8명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16936" y="2633472"/>
            <a:ext cx="192024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Lead 1 + 플랫폼 2 + 도메인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02352" y="2084831"/>
            <a:ext cx="2231136" cy="1078992"/>
          </a:xfrm>
          <a:prstGeom prst="roundRect">
            <a:avLst>
              <a:gd name="adj" fmla="val 5000"/>
            </a:avLst>
          </a:prstGeom>
          <a:solidFill>
            <a:srgbClr val="E8EFF0"/>
          </a:solidFill>
          <a:ln w="8890">
            <a:solidFill>
              <a:srgbClr val="E8EF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57800" y="2221992"/>
            <a:ext cx="192024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cs typeface="Apple SD Gothic Neo"/>
                <a:ea typeface="Apple SD Gothic Neo"/>
                <a:solidFill>
                  <a:srgbClr val="B13F1E"/>
                </a:solidFill>
                <a:latin typeface="Apple SD Gothic Neo"/>
              </a:rPr>
              <a:t>73개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2633472"/>
            <a:ext cx="192024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작업 전부 소유자·검증자 지정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43216" y="2084831"/>
            <a:ext cx="2231136" cy="1078992"/>
          </a:xfrm>
          <a:prstGeom prst="roundRect">
            <a:avLst>
              <a:gd name="adj" fmla="val 5000"/>
            </a:avLst>
          </a:prstGeom>
          <a:solidFill>
            <a:srgbClr val="0E3A4A"/>
          </a:solidFill>
          <a:ln w="8890">
            <a:solidFill>
              <a:srgbClr val="0E3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98664" y="2221992"/>
            <a:ext cx="192024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10단계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98664" y="2633472"/>
            <a:ext cx="192024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S0 요구사항 → S9 동결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784080" y="2084831"/>
            <a:ext cx="1993392" cy="1078992"/>
          </a:xfrm>
          <a:prstGeom prst="roundRect">
            <a:avLst>
              <a:gd name="adj" fmla="val 5000"/>
            </a:avLst>
          </a:prstGeom>
          <a:solidFill>
            <a:srgbClr val="E8EFF0"/>
          </a:solidFill>
          <a:ln w="8890">
            <a:solidFill>
              <a:srgbClr val="E8EF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939528" y="2221992"/>
            <a:ext cx="1682496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13개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39528" y="2633472"/>
            <a:ext cx="1682496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KPI로 파일럿 완료 판정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6656" y="3447288"/>
            <a:ext cx="384048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10-STAGE EVIDENCE FLOW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6656" y="3794760"/>
            <a:ext cx="987552" cy="768096"/>
          </a:xfrm>
          <a:prstGeom prst="roundRect">
            <a:avLst>
              <a:gd name="adj" fmla="val 5000"/>
            </a:avLst>
          </a:prstGeom>
          <a:solidFill>
            <a:srgbClr val="0E3A4A"/>
          </a:solidFill>
          <a:ln w="8890">
            <a:solidFill>
              <a:srgbClr val="0E3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77240" y="3922776"/>
            <a:ext cx="786384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S0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" y="4178808"/>
            <a:ext cx="8229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요구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1664208" y="4178808"/>
            <a:ext cx="146304" cy="0"/>
          </a:xfrm>
          <a:prstGeom prst="line">
            <a:avLst/>
          </a:prstGeom>
          <a:ln w="1778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1810512" y="3794760"/>
            <a:ext cx="987552" cy="76809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889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911095" y="3922776"/>
            <a:ext cx="786384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S1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92807" y="4178808"/>
            <a:ext cx="8229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시스템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2798064" y="4178808"/>
            <a:ext cx="146304" cy="0"/>
          </a:xfrm>
          <a:prstGeom prst="line">
            <a:avLst/>
          </a:prstGeom>
          <a:ln w="1778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2944368" y="3794760"/>
            <a:ext cx="987552" cy="76809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889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044951" y="3922776"/>
            <a:ext cx="786384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S2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26663" y="4178808"/>
            <a:ext cx="8229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회로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3931920" y="4178808"/>
            <a:ext cx="146304" cy="0"/>
          </a:xfrm>
          <a:prstGeom prst="line">
            <a:avLst/>
          </a:prstGeom>
          <a:ln w="1778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4078224" y="3794760"/>
            <a:ext cx="987552" cy="76809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889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178808" y="3922776"/>
            <a:ext cx="786384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S3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60520" y="4178808"/>
            <a:ext cx="8229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EM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5065776" y="4178808"/>
            <a:ext cx="146304" cy="0"/>
          </a:xfrm>
          <a:prstGeom prst="line">
            <a:avLst/>
          </a:prstGeom>
          <a:ln w="1778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5212080" y="3794760"/>
            <a:ext cx="987552" cy="768096"/>
          </a:xfrm>
          <a:prstGeom prst="roundRect">
            <a:avLst>
              <a:gd name="adj" fmla="val 5000"/>
            </a:avLst>
          </a:prstGeom>
          <a:solidFill>
            <a:srgbClr val="0E3A4A"/>
          </a:solidFill>
          <a:ln w="8890">
            <a:solidFill>
              <a:srgbClr val="0E3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312664" y="3922776"/>
            <a:ext cx="786384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S4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294376" y="4178808"/>
            <a:ext cx="8229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시작품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6199632" y="4178808"/>
            <a:ext cx="146304" cy="0"/>
          </a:xfrm>
          <a:prstGeom prst="line">
            <a:avLst/>
          </a:prstGeom>
          <a:ln w="1778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6345936" y="3794760"/>
            <a:ext cx="987552" cy="76809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889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46520" y="3922776"/>
            <a:ext cx="786384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S5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28232" y="4178808"/>
            <a:ext cx="8229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측정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333488" y="4178808"/>
            <a:ext cx="146304" cy="0"/>
          </a:xfrm>
          <a:prstGeom prst="line">
            <a:avLst/>
          </a:prstGeom>
          <a:ln w="1778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7479792" y="3794760"/>
            <a:ext cx="987552" cy="76809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889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580375" y="3922776"/>
            <a:ext cx="786384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S6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562088" y="4178808"/>
            <a:ext cx="8229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FW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8467344" y="4178808"/>
            <a:ext cx="146304" cy="0"/>
          </a:xfrm>
          <a:prstGeom prst="line">
            <a:avLst/>
          </a:prstGeom>
          <a:ln w="1778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8613648" y="3794760"/>
            <a:ext cx="987552" cy="76809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889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714232" y="3922776"/>
            <a:ext cx="786384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S7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695944" y="4178808"/>
            <a:ext cx="8229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코너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9601200" y="4178808"/>
            <a:ext cx="146304" cy="0"/>
          </a:xfrm>
          <a:prstGeom prst="line">
            <a:avLst/>
          </a:prstGeom>
          <a:ln w="1778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9747504" y="3794760"/>
            <a:ext cx="987552" cy="76809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889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848088" y="3922776"/>
            <a:ext cx="786384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S8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829800" y="4178808"/>
            <a:ext cx="8229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규격</a:t>
            </a:r>
          </a:p>
        </p:txBody>
      </p:sp>
      <p:cxnSp>
        <p:nvCxnSpPr>
          <p:cNvPr id="58" name="Connector 57"/>
          <p:cNvCxnSpPr/>
          <p:nvPr/>
        </p:nvCxnSpPr>
        <p:spPr>
          <a:xfrm>
            <a:off x="10735056" y="4178808"/>
            <a:ext cx="146304" cy="0"/>
          </a:xfrm>
          <a:prstGeom prst="line">
            <a:avLst/>
          </a:prstGeom>
          <a:ln w="1778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/>
          <p:cNvSpPr/>
          <p:nvPr/>
        </p:nvSpPr>
        <p:spPr>
          <a:xfrm>
            <a:off x="10881360" y="3794760"/>
            <a:ext cx="987552" cy="768096"/>
          </a:xfrm>
          <a:prstGeom prst="roundRect">
            <a:avLst>
              <a:gd name="adj" fmla="val 5000"/>
            </a:avLst>
          </a:prstGeom>
          <a:solidFill>
            <a:srgbClr val="0E3A4A"/>
          </a:solidFill>
          <a:ln w="8890">
            <a:solidFill>
              <a:srgbClr val="0E3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981944" y="3922776"/>
            <a:ext cx="786384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S9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963656" y="4178808"/>
            <a:ext cx="8229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동결</a:t>
            </a:r>
          </a:p>
        </p:txBody>
      </p:sp>
      <p:sp>
        <p:nvSpPr>
          <p:cNvPr id="62" name="scope-summary-panel"/>
          <p:cNvSpPr/>
          <p:nvPr/>
        </p:nvSpPr>
        <p:spPr>
          <a:xfrm>
            <a:off x="676656" y="4956048"/>
            <a:ext cx="5285232" cy="1005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889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scope-summary"/>
          <p:cNvSpPr txBox="1"/>
          <p:nvPr/>
        </p:nvSpPr>
        <p:spPr>
          <a:xfrm>
            <a:off x="841247" y="5120640"/>
            <a:ext cx="4956048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10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범위</a:t>
            </a: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50" b="0">
                <a:cs typeface="Apple SD Gothic Neo"/>
                <a:ea typeface="Apple SD Gothic Neo"/>
                <a:solidFill>
                  <a:srgbClr val="141B22"/>
                </a:solidFill>
                <a:latin typeface="Apple SD Gothic Neo"/>
              </a:rPr>
              <a:t>단일 밴드 RF 모듈 신규 리비전 1사이클 · 보드 1종 · 시작품 5~10대</a:t>
            </a:r>
          </a:p>
        </p:txBody>
      </p:sp>
      <p:sp>
        <p:nvSpPr>
          <p:cNvPr id="64" name="done-summary-panel"/>
          <p:cNvSpPr/>
          <p:nvPr/>
        </p:nvSpPr>
        <p:spPr>
          <a:xfrm>
            <a:off x="6163056" y="4956048"/>
            <a:ext cx="5303520" cy="1005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889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done-summary"/>
          <p:cNvSpPr txBox="1"/>
          <p:nvPr/>
        </p:nvSpPr>
        <p:spPr>
          <a:xfrm>
            <a:off x="6327648" y="5120640"/>
            <a:ext cx="4974336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100" b="1">
                <a:cs typeface="Apple SD Gothic Neo"/>
                <a:ea typeface="Apple SD Gothic Neo"/>
                <a:solidFill>
                  <a:srgbClr val="B13F1E"/>
                </a:solidFill>
                <a:latin typeface="Apple SD Gothic Neo"/>
              </a:rPr>
              <a:t>완료 기준</a:t>
            </a: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50" b="0">
                <a:cs typeface="Apple SD Gothic Neo"/>
                <a:ea typeface="Apple SD Gothic Neo"/>
                <a:solidFill>
                  <a:srgbClr val="141B22"/>
                </a:solidFill>
                <a:latin typeface="Apple SD Gothic Neo"/>
              </a:rPr>
              <a:t>12개 항목을 모두 충족해야 완료 · 하나라도 미달이면 미완료로 보고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FAST PATH · 빠른 이해</a:t>
            </a:r>
          </a:p>
        </p:txBody>
      </p:sp>
      <p:cxnSp>
        <p:nvCxnSpPr>
          <p:cNvPr id="67" name="Connector 66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3712463" y="6711696"/>
            <a:ext cx="313626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03 / 70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-marker"/>
          <p:cNvSpPr/>
          <p:nvPr/>
        </p:nvSpPr>
        <p:spPr>
          <a:xfrm>
            <a:off x="658368" y="393192"/>
            <a:ext cx="91440" cy="91440"/>
          </a:xfrm>
          <a:prstGeom prst="rect">
            <a:avLst/>
          </a:prstGeom>
          <a:solidFill>
            <a:srgbClr val="127A8A"/>
          </a:solidFill>
          <a:ln>
            <a:solidFill>
              <a:srgbClr val="127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kicker-label"/>
          <p:cNvSpPr txBox="1"/>
          <p:nvPr/>
        </p:nvSpPr>
        <p:spPr>
          <a:xfrm>
            <a:off x="804672" y="329184"/>
            <a:ext cx="5943600" cy="23774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FAST PATH ·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04088"/>
            <a:ext cx="10835640" cy="8412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290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승인 순서는 인력 → 검증자 지도 →</a:t>
            </a:r>
            <a:br/>
            <a:r>
              <a:rPr sz="290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제품과 운영 경계다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58368" y="1536192"/>
            <a:ext cx="914400" cy="0"/>
          </a:xfrm>
          <a:prstGeom prst="line">
            <a:avLst/>
          </a:prstGeom>
          <a:ln w="2794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464040" y="338328"/>
            <a:ext cx="20574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SOURCE · p. 55</a:t>
            </a:r>
          </a:p>
        </p:txBody>
      </p:sp>
      <p:sp>
        <p:nvSpPr>
          <p:cNvPr id="7" name="decision-1-marker"/>
          <p:cNvSpPr/>
          <p:nvPr/>
        </p:nvSpPr>
        <p:spPr>
          <a:xfrm>
            <a:off x="676656" y="2103120"/>
            <a:ext cx="512064" cy="566928"/>
          </a:xfrm>
          <a:prstGeom prst="rect">
            <a:avLst/>
          </a:prstGeom>
          <a:solidFill>
            <a:srgbClr val="B13F1E"/>
          </a:solidFill>
          <a:ln>
            <a:solidFill>
              <a:srgbClr val="B13F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76656" y="2148839"/>
            <a:ext cx="512064" cy="42062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26464" y="2103120"/>
            <a:ext cx="2468880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8인 확보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13632" y="2103120"/>
            <a:ext cx="6291072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플랫폼 2명 하한 준수 · 차출 방어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33888" y="2103120"/>
            <a:ext cx="804672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B13F1E"/>
                </a:solidFill>
                <a:latin typeface="Apple SD Gothic Neo"/>
              </a:rPr>
              <a:t>W1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26464" y="2679191"/>
            <a:ext cx="9930384" cy="0"/>
          </a:xfrm>
          <a:prstGeom prst="line">
            <a:avLst/>
          </a:prstGeom>
          <a:ln w="889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decision-2-marker"/>
          <p:cNvSpPr/>
          <p:nvPr/>
        </p:nvSpPr>
        <p:spPr>
          <a:xfrm>
            <a:off x="676656" y="2816352"/>
            <a:ext cx="512064" cy="566928"/>
          </a:xfrm>
          <a:prstGeom prst="rect">
            <a:avLst/>
          </a:prstGeom>
          <a:solidFill>
            <a:srgbClr val="B13F1E"/>
          </a:solidFill>
          <a:ln>
            <a:solidFill>
              <a:srgbClr val="B13F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76656" y="2862072"/>
            <a:ext cx="512064" cy="42062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26464" y="2816352"/>
            <a:ext cx="2468880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검증자 지도 승인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13632" y="2816352"/>
            <a:ext cx="6291072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73개 작업 등급 확정 · 미지정 0 · Lead 단독 소유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33888" y="2816352"/>
            <a:ext cx="804672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B13F1E"/>
                </a:solidFill>
                <a:latin typeface="Apple SD Gothic Neo"/>
              </a:rPr>
              <a:t>W2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26464" y="3392424"/>
            <a:ext cx="9930384" cy="0"/>
          </a:xfrm>
          <a:prstGeom prst="line">
            <a:avLst/>
          </a:prstGeom>
          <a:ln w="889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decision-3-marker"/>
          <p:cNvSpPr/>
          <p:nvPr/>
        </p:nvSpPr>
        <p:spPr>
          <a:xfrm>
            <a:off x="676656" y="3529584"/>
            <a:ext cx="512064" cy="566928"/>
          </a:xfrm>
          <a:prstGeom prst="rect">
            <a:avLst/>
          </a:prstGeom>
          <a:solidFill>
            <a:srgbClr val="127A8A"/>
          </a:solidFill>
          <a:ln>
            <a:solidFill>
              <a:srgbClr val="127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3575304"/>
            <a:ext cx="512064" cy="42062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26464" y="3529584"/>
            <a:ext cx="2468880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파일럿 제품 선정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13632" y="3529584"/>
            <a:ext cx="6291072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선정 기준 3개를 모두 충족하는 리비전 과제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33888" y="3529584"/>
            <a:ext cx="804672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W1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426464" y="4105656"/>
            <a:ext cx="9930384" cy="0"/>
          </a:xfrm>
          <a:prstGeom prst="line">
            <a:avLst/>
          </a:prstGeom>
          <a:ln w="889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decision-4-marker"/>
          <p:cNvSpPr/>
          <p:nvPr/>
        </p:nvSpPr>
        <p:spPr>
          <a:xfrm>
            <a:off x="676656" y="4242816"/>
            <a:ext cx="512064" cy="566928"/>
          </a:xfrm>
          <a:prstGeom prst="rect">
            <a:avLst/>
          </a:prstGeom>
          <a:solidFill>
            <a:srgbClr val="127A8A"/>
          </a:solidFill>
          <a:ln>
            <a:solidFill>
              <a:srgbClr val="127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76656" y="4288536"/>
            <a:ext cx="512064" cy="42062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26464" y="4242816"/>
            <a:ext cx="2468880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소유권 지도 승인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13632" y="4242816"/>
            <a:ext cx="6291072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10개 스테이지 소유자·대리 확정 · 공백 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33888" y="4242816"/>
            <a:ext cx="804672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W1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426464" y="4818888"/>
            <a:ext cx="9930384" cy="0"/>
          </a:xfrm>
          <a:prstGeom prst="line">
            <a:avLst/>
          </a:prstGeom>
          <a:ln w="889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decision-5-marker"/>
          <p:cNvSpPr/>
          <p:nvPr/>
        </p:nvSpPr>
        <p:spPr>
          <a:xfrm>
            <a:off x="676656" y="4956048"/>
            <a:ext cx="512064" cy="566928"/>
          </a:xfrm>
          <a:prstGeom prst="rect">
            <a:avLst/>
          </a:prstGeom>
          <a:solidFill>
            <a:srgbClr val="0E3A4A"/>
          </a:solidFill>
          <a:ln>
            <a:solidFill>
              <a:srgbClr val="0E3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76656" y="5001768"/>
            <a:ext cx="512064" cy="42062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26464" y="4956048"/>
            <a:ext cx="2468880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보안 경계 확정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913632" y="4956048"/>
            <a:ext cx="6291072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온프렘/VPC 우선 · T0/T1/T2 워크로드 티어링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533888" y="4956048"/>
            <a:ext cx="804672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W2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1426464" y="5532120"/>
            <a:ext cx="9930384" cy="0"/>
          </a:xfrm>
          <a:prstGeom prst="line">
            <a:avLst/>
          </a:prstGeom>
          <a:ln w="889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676656" y="5724144"/>
            <a:ext cx="10680192" cy="475488"/>
          </a:xfrm>
          <a:prstGeom prst="rect">
            <a:avLst/>
          </a:prstGeom>
          <a:solidFill>
            <a:srgbClr val="0E3A4A"/>
          </a:solidFill>
          <a:ln>
            <a:solidFill>
              <a:srgbClr val="0E3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96112" y="5779008"/>
            <a:ext cx="10241280" cy="32918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플랫폼 2명이 없으면 control plane이 만들어지지 않고, 검증자 지도가 없으면 무엇을 자동화할지 정할 수 없다.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FAST PATH · 빠른 이해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3712463" y="6711696"/>
            <a:ext cx="418168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04 / 70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-marker"/>
          <p:cNvSpPr/>
          <p:nvPr/>
        </p:nvSpPr>
        <p:spPr>
          <a:xfrm>
            <a:off x="658368" y="393192"/>
            <a:ext cx="91440" cy="91440"/>
          </a:xfrm>
          <a:prstGeom prst="rect">
            <a:avLst/>
          </a:prstGeom>
          <a:solidFill>
            <a:srgbClr val="127A8A"/>
          </a:solidFill>
          <a:ln>
            <a:solidFill>
              <a:srgbClr val="127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kicker-label"/>
          <p:cNvSpPr txBox="1"/>
          <p:nvPr/>
        </p:nvSpPr>
        <p:spPr>
          <a:xfrm>
            <a:off x="804672" y="329184"/>
            <a:ext cx="5943600" cy="237744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FAST PATH ·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704088"/>
            <a:ext cx="10835640" cy="8412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290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5분이면 방향을, 30분이면 실행 구조를,</a:t>
            </a:r>
            <a:br/>
            <a:r>
              <a:rPr sz="290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전체는 상세 명세로 읽는다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58368" y="1536192"/>
            <a:ext cx="914400" cy="0"/>
          </a:xfrm>
          <a:prstGeom prst="line">
            <a:avLst/>
          </a:prstGeom>
          <a:ln w="2794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464040" y="338328"/>
            <a:ext cx="20574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READING GUIDE · 상세 전량 유지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6656" y="2121408"/>
            <a:ext cx="5230368" cy="74980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889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276856"/>
            <a:ext cx="384048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cs typeface="Apple SD Gothic Neo"/>
                <a:ea typeface="Apple SD Gothic Neo"/>
                <a:solidFill>
                  <a:srgbClr val="B13F1E"/>
                </a:solidFill>
                <a:latin typeface="Apple SD Gothic Neo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6736" y="2212848"/>
            <a:ext cx="242316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문제와 파일럿 기준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16736" y="2542032"/>
            <a:ext cx="438912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산업 실측 · 범위 · 완료 판정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89904" y="2121408"/>
            <a:ext cx="5230368" cy="74980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889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54496" y="2276856"/>
            <a:ext cx="384048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29984" y="2212848"/>
            <a:ext cx="242316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자동화 경계와 인간 역할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29984" y="2542032"/>
            <a:ext cx="438912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4분류 · 검증자 · 편향 · 운영 모델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76656" y="3044952"/>
            <a:ext cx="5230368" cy="74980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889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3200400"/>
            <a:ext cx="384048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16736" y="3136392"/>
            <a:ext cx="242316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RF 파이프라인 구조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16736" y="3465576"/>
            <a:ext cx="438912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10단계 · 73작업 · 소유권 · 되먹임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89904" y="3044952"/>
            <a:ext cx="5230368" cy="74980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889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54496" y="3200400"/>
            <a:ext cx="384048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29984" y="3136392"/>
            <a:ext cx="242316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스킬과 자기개선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29984" y="3465576"/>
            <a:ext cx="438912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26스킬 · sample-n · 평가 · 불변식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6656" y="3968496"/>
            <a:ext cx="5230368" cy="74980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889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41247" y="4123944"/>
            <a:ext cx="384048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16736" y="4059935"/>
            <a:ext cx="242316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온톨로지와 검증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16736" y="4389120"/>
            <a:ext cx="438912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신경-기호 · 3단 검증 · 원장 · KPI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89904" y="3968496"/>
            <a:ext cx="5230368" cy="74980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889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54496" y="4123944"/>
            <a:ext cx="384048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cs typeface="Apple SD Gothic Neo"/>
                <a:ea typeface="Apple SD Gothic Neo"/>
                <a:solidFill>
                  <a:srgbClr val="127A8A"/>
                </a:solidFill>
                <a:latin typeface="Apple SD Gothic Neo"/>
              </a:rPr>
              <a:t>06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29984" y="4059935"/>
            <a:ext cx="242316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팀, 성장, 운영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29984" y="4389120"/>
            <a:ext cx="438912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8인 체계 · Agency Ladder · cadence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76656" y="4892040"/>
            <a:ext cx="5230368" cy="74980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889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41247" y="5047488"/>
            <a:ext cx="384048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cs typeface="Apple SD Gothic Neo"/>
                <a:ea typeface="Apple SD Gothic Neo"/>
                <a:solidFill>
                  <a:srgbClr val="B13F1E"/>
                </a:solidFill>
                <a:latin typeface="Apple SD Gothic Neo"/>
              </a:rPr>
              <a:t>07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16736" y="4983479"/>
            <a:ext cx="242316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cs typeface="Apple SD Gothic Neo"/>
                <a:ea typeface="Apple SD Gothic Neo"/>
                <a:solidFill>
                  <a:srgbClr val="0E3A4A"/>
                </a:solidFill>
                <a:latin typeface="Apple SD Gothic Neo"/>
              </a:rPr>
              <a:t>실행과 의사결정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16736" y="5312664"/>
            <a:ext cx="438912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>
                <a:cs typeface="Apple SD Gothic Neo"/>
                <a:ea typeface="Apple SD Gothic Neo"/>
                <a:solidFill>
                  <a:srgbClr val="4A5560"/>
                </a:solidFill>
                <a:latin typeface="Apple SD Gothic Neo"/>
              </a:rPr>
              <a:t>26주 · 리스크 · 30일 · 결정 요청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089904" y="4892040"/>
            <a:ext cx="5230368" cy="749808"/>
          </a:xfrm>
          <a:prstGeom prst="roundRect">
            <a:avLst>
              <a:gd name="adj" fmla="val 5000"/>
            </a:avLst>
          </a:prstGeom>
          <a:solidFill>
            <a:srgbClr val="0E3A4A"/>
          </a:solidFill>
          <a:ln w="8890">
            <a:solidFill>
              <a:srgbClr val="0E3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291072" y="5010912"/>
            <a:ext cx="475488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cs typeface="Apple SD Gothic Neo"/>
                <a:ea typeface="Apple SD Gothic Neo"/>
                <a:solidFill>
                  <a:srgbClr val="7FC8D4"/>
                </a:solidFill>
                <a:latin typeface="Apple SD Gothic Neo"/>
              </a:rPr>
              <a:t>FAST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39712" y="4956048"/>
            <a:ext cx="1591056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앞의 4장만 공유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8531352" y="5010912"/>
            <a:ext cx="0" cy="484632"/>
          </a:xfrm>
          <a:prstGeom prst="line">
            <a:avLst/>
          </a:prstGeom>
          <a:ln w="1524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8705088" y="5010912"/>
            <a:ext cx="493776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cs typeface="Apple SD Gothic Neo"/>
                <a:ea typeface="Apple SD Gothic Neo"/>
                <a:solidFill>
                  <a:srgbClr val="E8C4B8"/>
                </a:solidFill>
                <a:latin typeface="Apple SD Gothic Neo"/>
              </a:rPr>
              <a:t>DEEP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272016" y="4956048"/>
            <a:ext cx="1847088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전체 58장 상세 명세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FAST PATH · 빠른 이해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3712463" y="6711696"/>
            <a:ext cx="522710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05 / 70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-marker"/>
          <p:cNvSpPr/>
          <p:nvPr/>
        </p:nvSpPr>
        <p:spPr>
          <a:xfrm>
            <a:off x="713232" y="566928"/>
            <a:ext cx="109728" cy="109728"/>
          </a:xfrm>
          <a:prstGeom prst="rect">
            <a:avLst/>
          </a:prstGeom>
          <a:solidFill>
            <a:srgbClr val="B13F1E"/>
          </a:solidFill>
          <a:ln>
            <a:solidFill>
              <a:srgbClr val="B13F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kicker-label"/>
          <p:cNvSpPr txBox="1"/>
          <p:nvPr/>
        </p:nvSpPr>
        <p:spPr>
          <a:xfrm>
            <a:off x="896112" y="484632"/>
            <a:ext cx="5303520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CHAPTER 01 · SOURCE SLIDES 2–8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335024"/>
            <a:ext cx="1042416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문제와 파일럿 기준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13232" y="2084831"/>
            <a:ext cx="1161287" cy="0"/>
          </a:xfrm>
          <a:prstGeom prst="line">
            <a:avLst/>
          </a:prstGeom>
          <a:ln w="3048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13232" y="2395728"/>
            <a:ext cx="9985248" cy="10058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산업 실측을 인정하고, 범위와 완료 기준을 먼저 잠근다.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9536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개정 요지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98064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944368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산업 실측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882896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0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파일럿 범위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67728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14032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완료 12항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64624" y="4773168"/>
            <a:ext cx="1591056" cy="9144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5500" b="1">
                <a:cs typeface="Apple SD Gothic Neo"/>
                <a:ea typeface="Apple SD Gothic Neo"/>
                <a:solidFill>
                  <a:srgbClr val="2A5F6B"/>
                </a:solidFill>
                <a:latin typeface="Apple SD Gothic Neo"/>
              </a:rPr>
              <a:t>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" y="5971032"/>
            <a:ext cx="676656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cs typeface="Apple SD Gothic Neo"/>
                <a:ea typeface="Apple SD Gothic Neo"/>
                <a:solidFill>
                  <a:srgbClr val="9FBEC6"/>
                </a:solidFill>
                <a:latin typeface="Apple SD Gothic Neo"/>
              </a:rPr>
              <a:t>RF PRODUCT DEVELOPMENT PIPELINE · INTEGRATED EDITION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01 · 문제와 파일럿 기준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2A5F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3712463" y="6711696"/>
            <a:ext cx="627252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06 / 70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REVISION 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개정 요지 ① — Rev.2 → Rev.3 의 8개 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25296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0" i="0">
                <a:solidFill>
                  <a:srgbClr val="4A5560"/>
                </a:solidFill>
                <a:latin typeface="Apple SD Gothic Neo"/>
              </a:rPr>
              <a:t>기존 체계를 그대로 유지하고 보강한다. 스테이지 73개 작업 · 소유권 지도 · 진입점 14개 · 4-Phase 구조는 변경하지 않는다.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755648"/>
          <a:ext cx="11064240" cy="336762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554480"/>
                <a:gridCol w="3657600"/>
                <a:gridCol w="5852160"/>
              </a:tblGrid>
              <a:tr h="3892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축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Rev.2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Rev.3 추가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작업 분류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A / A→H / H←A / H + 소유자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+ 검증자 등급 (V-hard / V-soft / V-none) — 유형 배정의 원리적 근거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스킬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4축 23종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+ 5번째 축 '표집하기' 3종 → 26종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불변식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R1–R9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+ R10 (V-none 작업은 A 유형 금지)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평가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결과 판정 + 루브릭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+ 결과 · 단계 · 메타 3층 평가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개선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evaluator 회귀 루프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+ 자기개선 플라이휠 L1 / L2 / L3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KPI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10개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+ 검증자 커버리지 · 연속 실행 성공률 · 자기개선 사이클 → 13개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리스크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13개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+ 검증자 부재 자동화 · 자기 강화 편향 · 보상 해킹 → 16개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완료 판정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10항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12항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66928" y="5760720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5907024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8개 축의 출발점은 '검증자 등급'이다 — 나머지 7개가 전부 여기서 파생된다.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272784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V-hard / V-soft / V-none 이 정해져야 유형 배정 · 불변식 · KPI가 순서대로 따라온다.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01 · 문제와 파일럿 기준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712463" y="6711696"/>
            <a:ext cx="731793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07 / 70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4계층은 그대로, 시간축이 추가된다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225296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0" i="0">
                <a:solidFill>
                  <a:srgbClr val="4A5560"/>
                </a:solidFill>
                <a:latin typeface="Apple SD Gothic Neo"/>
              </a:rPr>
              <a:t>Rev.3은 층을 하나 더 쌓지 않는다. 네 층 전체를 관통해 되돌아오는 루프를 추가한다.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737360"/>
            <a:ext cx="8595360" cy="786384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737360"/>
            <a:ext cx="91440" cy="786384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1847088"/>
            <a:ext cx="265176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127A8A"/>
                </a:solidFill>
                <a:latin typeface="Apple SD Gothic Neo"/>
              </a:rPr>
              <a:t>④  이해 계층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9039" y="1856232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50" b="1" i="0">
                <a:solidFill>
                  <a:srgbClr val="141B22"/>
                </a:solidFill>
                <a:latin typeface="Apple SD Gothic Neo"/>
              </a:rPr>
              <a:t>"다음 아이디어를 낼 수 있는가"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2194560"/>
            <a:ext cx="795527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explain · quiz · micro world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2596896"/>
            <a:ext cx="8595360" cy="786384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2596896"/>
            <a:ext cx="91440" cy="786384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2706624"/>
            <a:ext cx="265176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127A8A"/>
                </a:solidFill>
                <a:latin typeface="Apple SD Gothic Neo"/>
              </a:rPr>
              <a:t>③  책임 계층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49039" y="2715768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50" b="1" i="0">
                <a:solidFill>
                  <a:srgbClr val="141B22"/>
                </a:solidFill>
                <a:latin typeface="Apple SD Gothic Neo"/>
              </a:rPr>
              <a:t>"누가 이것에 답할 수 있는가"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054096"/>
            <a:ext cx="795527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verdict · owner · blast radius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3456432"/>
            <a:ext cx="8595360" cy="786384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3456432"/>
            <a:ext cx="914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3566160"/>
            <a:ext cx="265176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0E3A4A"/>
                </a:solidFill>
                <a:latin typeface="Apple SD Gothic Neo"/>
              </a:rPr>
              <a:t>②  증거 계층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49039" y="3575304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50" b="1" i="0">
                <a:solidFill>
                  <a:srgbClr val="141B22"/>
                </a:solidFill>
                <a:latin typeface="Apple SD Gothic Neo"/>
              </a:rPr>
              <a:t>"무엇을 근거로 판단하는가"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3913632"/>
            <a:ext cx="795527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텔레메트리 · 역전된 루프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6928" y="4315968"/>
            <a:ext cx="8595360" cy="786384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66928" y="4315968"/>
            <a:ext cx="914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4400" y="4425696"/>
            <a:ext cx="265176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0E3A4A"/>
                </a:solidFill>
                <a:latin typeface="Apple SD Gothic Neo"/>
              </a:rPr>
              <a:t>①  기록·통제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49039" y="443484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50" b="1" i="0">
                <a:solidFill>
                  <a:srgbClr val="141B22"/>
                </a:solidFill>
                <a:latin typeface="Apple SD Gothic Neo"/>
              </a:rPr>
              <a:t>"무엇이 일어났고 무엇이 허용되는가"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" y="4773168"/>
            <a:ext cx="795527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원장 · control plane · 불변식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363456" y="1737360"/>
            <a:ext cx="2267712" cy="3310128"/>
          </a:xfrm>
          <a:prstGeom prst="rect">
            <a:avLst/>
          </a:prstGeom>
          <a:solidFill>
            <a:srgbClr val="FBEFEA"/>
          </a:solidFill>
          <a:ln w="17780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601200" y="1920240"/>
            <a:ext cx="18288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600"/>
              </a:spcAft>
            </a:pPr>
            <a:r>
              <a:rPr sz="1100" b="1" i="0">
                <a:solidFill>
                  <a:srgbClr val="B13F1E"/>
                </a:solidFill>
                <a:latin typeface="Apple SD Gothic Neo"/>
              </a:rPr>
              <a:t>[NEW]</a:t>
            </a:r>
          </a:p>
          <a:p>
            <a:r>
              <a:rPr sz="1500" b="1" i="0">
                <a:solidFill>
                  <a:srgbClr val="B13F1E"/>
                </a:solidFill>
                <a:latin typeface="Apple SD Gothic Neo"/>
              </a:rPr>
              <a:t>자기개선 루프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01200" y="2834640"/>
            <a:ext cx="1828800" cy="2011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050" b="0" i="0">
                <a:solidFill>
                  <a:srgbClr val="141B22"/>
                </a:solidFill>
                <a:latin typeface="Apple SD Gothic Neo"/>
              </a:rPr>
              <a:t>검증된 궤적</a:t>
            </a:r>
          </a:p>
          <a:p>
            <a:pPr>
              <a:spcAft>
                <a:spcPts val="200"/>
              </a:spcAft>
            </a:pPr>
            <a:r>
              <a:rPr sz="1050" b="0" i="0">
                <a:solidFill>
                  <a:srgbClr val="141B22"/>
                </a:solidFill>
                <a:latin typeface="Apple SD Gothic Neo"/>
              </a:rPr>
              <a:t>evaluator</a:t>
            </a:r>
          </a:p>
          <a:p>
            <a:pPr>
              <a:spcAft>
                <a:spcPts val="200"/>
              </a:spcAft>
            </a:pPr>
            <a:r>
              <a:rPr sz="1050" b="0" i="0">
                <a:solidFill>
                  <a:srgbClr val="141B22"/>
                </a:solidFill>
                <a:latin typeface="Apple SD Gothic Neo"/>
              </a:rPr>
              <a:t>루브릭</a:t>
            </a:r>
          </a:p>
          <a:p>
            <a:pPr>
              <a:spcAft>
                <a:spcPts val="200"/>
              </a:spcAft>
            </a:pPr>
            <a:r>
              <a:rPr sz="1050" b="0" i="0">
                <a:solidFill>
                  <a:srgbClr val="141B22"/>
                </a:solidFill>
                <a:latin typeface="Apple SD Gothic Neo"/>
              </a:rPr>
              <a:t>편차 데이터</a:t>
            </a:r>
          </a:p>
          <a:p>
            <a:pPr>
              <a:spcAft>
                <a:spcPts val="200"/>
              </a:spcAft>
            </a:pPr>
            <a:r>
              <a:rPr sz="1050" b="0" i="0">
                <a:solidFill>
                  <a:srgbClr val="141B22"/>
                </a:solidFill>
                <a:latin typeface="Apple SD Gothic Neo"/>
              </a:rPr>
              <a:t/>
            </a:r>
          </a:p>
          <a:p>
            <a:pPr>
              <a:spcAft>
                <a:spcPts val="200"/>
              </a:spcAft>
            </a:pPr>
            <a:r>
              <a:rPr sz="1050" b="1" i="0">
                <a:solidFill>
                  <a:srgbClr val="B13F1E"/>
                </a:solidFill>
                <a:latin typeface="Apple SD Gothic Neo"/>
              </a:rPr>
              <a:t>→ 하네스 · 스킬</a:t>
            </a:r>
          </a:p>
          <a:p>
            <a:pPr>
              <a:spcAft>
                <a:spcPts val="200"/>
              </a:spcAft>
            </a:pPr>
            <a:r>
              <a:rPr sz="1050" b="0" i="0">
                <a:solidFill>
                  <a:srgbClr val="141B22"/>
                </a:solidFill>
                <a:latin typeface="Apple SD Gothic Neo"/>
              </a:rPr>
              <a:t>   정책을 개선</a:t>
            </a:r>
          </a:p>
          <a:p>
            <a:pPr>
              <a:spcAft>
                <a:spcPts val="200"/>
              </a:spcAft>
            </a:pPr>
            <a:r>
              <a:rPr sz="1050" b="0" i="0">
                <a:solidFill>
                  <a:srgbClr val="141B22"/>
                </a:solidFill>
                <a:latin typeface="Apple SD Gothic Neo"/>
              </a:rPr>
              <a:t/>
            </a:r>
          </a:p>
          <a:p>
            <a:pPr>
              <a:spcAft>
                <a:spcPts val="200"/>
              </a:spcAft>
            </a:pPr>
            <a:r>
              <a:rPr sz="1050" b="1" i="0">
                <a:solidFill>
                  <a:srgbClr val="B13F1E"/>
                </a:solidFill>
                <a:latin typeface="Apple SD Gothic Neo"/>
              </a:rPr>
              <a:t>→ 다음 사이클이</a:t>
            </a:r>
          </a:p>
          <a:p>
            <a:pPr>
              <a:spcAft>
                <a:spcPts val="200"/>
              </a:spcAft>
            </a:pPr>
            <a:r>
              <a:rPr sz="1050" b="0" i="0">
                <a:solidFill>
                  <a:srgbClr val="141B22"/>
                </a:solidFill>
                <a:latin typeface="Apple SD Gothic Neo"/>
              </a:rPr>
              <a:t>   더 낫다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5230368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66928" y="5230368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77240" y="534924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시간축 = 한 번의 통과가 아니라, 사이클이 돌수록 시스템이 나아지는 구조. Rev.1~2는 single pass를 설계했다.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01 · 문제와 파일럿 기준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3712463" y="6711696"/>
            <a:ext cx="836335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09 / 70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열 소스의 진단 계보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417320"/>
          <a:ext cx="11064240" cy="36484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57200"/>
                <a:gridCol w="2103120"/>
                <a:gridCol w="4937760"/>
                <a:gridCol w="3566160"/>
              </a:tblGrid>
              <a:tr h="292385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/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출처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진단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처방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27967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①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EP 107 (노정석 외)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믿고 맡길 수 없다 — 능력이 아니라 제어의 문제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원장 · control plane · 선행 메모리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7967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②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Arize (Lopatecki)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병목은 수정이 아니라 '이 수정이 맞다'는 확신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텔레메트리 10배 · 역전된 루프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7967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③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Addy Osmani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생성이 싸졌다고 리뷰가 싸지지 않았다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책임을 명시하고 검증을 싸게 만든다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7967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④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Notion 엔지니어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진짜 병목은 리뷰도 아니다 — 이해다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설명 생성 · 이해 측정 · 마이크로월드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7967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⑤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Stanford CS329A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개선의 상한은 모델이 아니라 검증 가능성이 정한다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검증자를 만들고, 검증된 궤적을 되돌린다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27967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⑥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Varick Agents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실행은 이미 풀렸다. 남은 병목은 도메인 이해다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프로세스를 매핑하고 AI 중심으로 재설계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27967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⑦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그래프 엔지니어링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하나의 루프로 부족할 때가 왔다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특화 에이전트를 노드로 두고 그래프로 잇는다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27967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⑧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2026 산업 실측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파일럿의 86~89%가 프로덕션에 도달하지 못한다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성공 기준 · 도구 접근 · 평가 커버리지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559345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⑨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솔트룩스 이경일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정답이 있는 것은 AI가 무조건 잘한다 — 사람에게는 정답 없는 영역이 남는다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하드 스킬이 아니라 메타스킬을 키운다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559345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⑩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Frank Coyle (Berkeley)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환각은 결함이 아니라 생성 능력의 이면 — 모델 개선으로 사라지지 않는다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확률적인 것을 형식적 명세(온톨로지)로 둘러싼다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66928" y="5175504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5321808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"더 나은 질문은 '에이전트가 무엇을 할 수 있나'가 아니라 '오직 인간만이 무엇에 답할 수 있나'이다."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687568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Addy Osmani (③)   ·   Rev.3은 '무엇을 판정할 수 있나', Rev.3.1은 '정답이 있는 일인가'를 더한다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6071616"/>
            <a:ext cx="11064240" cy="475488"/>
          </a:xfrm>
          <a:prstGeom prst="rect">
            <a:avLst/>
          </a:prstGeom>
          <a:solidFill>
            <a:srgbClr val="EC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6071616"/>
            <a:ext cx="50292" cy="47548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6190488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①② 확장 · ③④ 뒤집기 · ⑤⑥⑦⑧ 나아지는 조건 · ⑨ 인간 쪽 근거 · ⑩ 기호 계층의 명세.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01 · 문제와 파일럿 기준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712463" y="6711696"/>
            <a:ext cx="940877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10 / 70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REALITY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2026년 산업 실측 — 우리가 예외가 될 이유를 설명할 수 있는가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325880"/>
            <a:ext cx="2656332" cy="1051560"/>
          </a:xfrm>
          <a:prstGeom prst="rect">
            <a:avLst/>
          </a:prstGeom>
          <a:solidFill>
            <a:srgbClr val="FBEFEA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325880"/>
            <a:ext cx="50292" cy="10515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1444752"/>
            <a:ext cx="236372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100" b="1" i="0">
                <a:solidFill>
                  <a:srgbClr val="B13F1E"/>
                </a:solidFill>
                <a:latin typeface="Apple SD Gothic Neo"/>
              </a:rPr>
              <a:t>86~89%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1856232"/>
            <a:ext cx="23637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141B22"/>
                </a:solidFill>
                <a:latin typeface="Apple SD Gothic Neo"/>
              </a:rPr>
              <a:t>파일럿 → 프로덕션 실패</a:t>
            </a:r>
          </a:p>
          <a:p>
            <a:r>
              <a:rPr sz="950" b="0" i="0">
                <a:solidFill>
                  <a:srgbClr val="7C8892"/>
                </a:solidFill>
                <a:latin typeface="Apple SD Gothic Neo"/>
              </a:rPr>
              <a:t>Deloitte 기준 약 7/10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69564" y="1325880"/>
            <a:ext cx="2656332" cy="1051560"/>
          </a:xfrm>
          <a:prstGeom prst="rect">
            <a:avLst/>
          </a:prstGeom>
          <a:solidFill>
            <a:srgbClr val="FBEFEA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369564" y="1325880"/>
            <a:ext cx="50292" cy="10515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52444" y="1444752"/>
            <a:ext cx="236372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100" b="1" i="0">
                <a:solidFill>
                  <a:srgbClr val="B13F1E"/>
                </a:solidFill>
                <a:latin typeface="Apple SD Gothic Neo"/>
              </a:rPr>
              <a:t>60% → 25%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52444" y="1856232"/>
            <a:ext cx="23637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141B22"/>
                </a:solidFill>
                <a:latin typeface="Apple SD Gothic Neo"/>
              </a:rPr>
              <a:t>단일 실행 → 8회 연속</a:t>
            </a:r>
          </a:p>
          <a:p>
            <a:r>
              <a:rPr sz="950" b="0" i="0">
                <a:solidFill>
                  <a:srgbClr val="7C8892"/>
                </a:solidFill>
                <a:latin typeface="Apple SD Gothic Neo"/>
              </a:rPr>
              <a:t>프로덕션 부하에서 붕괴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1325880"/>
            <a:ext cx="2656332" cy="1051560"/>
          </a:xfrm>
          <a:prstGeom prst="rect">
            <a:avLst/>
          </a:prstGeom>
          <a:solidFill>
            <a:srgbClr val="FBEFEA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172200" y="1325880"/>
            <a:ext cx="50292" cy="10515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55080" y="1444752"/>
            <a:ext cx="236372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100" b="1" i="0">
                <a:solidFill>
                  <a:srgbClr val="B13F1E"/>
                </a:solidFill>
                <a:latin typeface="Apple SD Gothic Neo"/>
              </a:rPr>
              <a:t>83%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5080" y="1856232"/>
            <a:ext cx="23637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141B22"/>
                </a:solidFill>
                <a:latin typeface="Apple SD Gothic Neo"/>
              </a:rPr>
              <a:t>만점 궤적의 절차 위반</a:t>
            </a:r>
          </a:p>
          <a:p>
            <a:r>
              <a:rPr sz="950" b="0" i="0">
                <a:solidFill>
                  <a:srgbClr val="7C8892"/>
                </a:solidFill>
                <a:latin typeface="Apple SD Gothic Neo"/>
              </a:rPr>
              <a:t>Microsoft AgentPex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74836" y="1325880"/>
            <a:ext cx="2656332" cy="1051560"/>
          </a:xfrm>
          <a:prstGeom prst="rect">
            <a:avLst/>
          </a:prstGeom>
          <a:solidFill>
            <a:srgbClr val="FBEFEA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74836" y="1325880"/>
            <a:ext cx="50292" cy="10515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57716" y="1444752"/>
            <a:ext cx="236372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100" b="1" i="0">
                <a:solidFill>
                  <a:srgbClr val="B13F1E"/>
                </a:solidFill>
                <a:latin typeface="Apple SD Gothic Neo"/>
              </a:rPr>
              <a:t>65%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57716" y="1856232"/>
            <a:ext cx="23637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141B22"/>
                </a:solidFill>
                <a:latin typeface="Apple SD Gothic Neo"/>
              </a:rPr>
              <a:t>실패의 하네스 결함 비중</a:t>
            </a:r>
          </a:p>
          <a:p>
            <a:r>
              <a:rPr sz="950" b="0" i="0">
                <a:solidFill>
                  <a:srgbClr val="7C8892"/>
                </a:solidFill>
                <a:latin typeface="Apple SD Gothic Neo"/>
              </a:rPr>
              <a:t>Drift · Schema · State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66928" y="2743200"/>
          <a:ext cx="11064240" cy="225072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743200"/>
                <a:gridCol w="4023360"/>
                <a:gridCol w="4297680"/>
              </a:tblGrid>
              <a:tr h="3892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항목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수치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우리 설계와의 대응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실패 원인 ① (Forrester)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41% — 성공 기준 불명확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완료 판정 12항 · 불변식 R1–R10 · 검증자 지도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실패 원인 ②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33% — 도구·데이터 접근 부족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스킬 5축 26종 · 데이터 구조화율 85%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실패 원인 ③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26% — 평가 커버리지 드리프트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evaluator 카탈로그 25종 · 커버리지 룰 R3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벤치마크 붕괴 (Berkeley RDI)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SWE-bench·WebArena·OSWorld·GAIA 전부 악용 가능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공개 벤치 불신 · 사내 eval set · 보상 해킹 대비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하네스만으로의 개선 (LangChain)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모델 불변, Terminal Bench 30위 → 5위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플라이휠 L1의 여유가 크다는 근거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Rectangle 24"/>
          <p:cNvSpPr/>
          <p:nvPr/>
        </p:nvSpPr>
        <p:spPr>
          <a:xfrm>
            <a:off x="566928" y="5166360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4400" y="5312664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Gartner: 2027년까지 에이전틱 AI 프로젝트의 40% 이상이 취소될 것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5678424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우리 계획이 이 통계의 예외가 될 이유를 구체적으로 설명할 수 없다면, 예외가 아니다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01 · 문제와 파일럿 기준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3712463" y="6711696"/>
            <a:ext cx="1045419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11 / 70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한 장 요약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298448"/>
            <a:ext cx="2656332" cy="1051560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298448"/>
            <a:ext cx="50292" cy="105156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417320"/>
            <a:ext cx="236372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100" b="1" i="0">
                <a:solidFill>
                  <a:srgbClr val="0E3A4A"/>
                </a:solidFill>
                <a:latin typeface="Apple SD Gothic Neo"/>
              </a:rPr>
              <a:t>26주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1828800"/>
            <a:ext cx="23637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141B22"/>
                </a:solidFill>
                <a:latin typeface="Apple SD Gothic Neo"/>
              </a:rPr>
              <a:t>파일럿 기간</a:t>
            </a:r>
          </a:p>
          <a:p>
            <a:r>
              <a:rPr sz="950" b="0" i="0">
                <a:solidFill>
                  <a:srgbClr val="7C8892"/>
                </a:solidFill>
                <a:latin typeface="Apple SD Gothic Neo"/>
              </a:rPr>
              <a:t>Phase 0–3 · 4개 게이트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69564" y="1298448"/>
            <a:ext cx="2656332" cy="1051560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69564" y="1298448"/>
            <a:ext cx="50292" cy="105156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52444" y="1417320"/>
            <a:ext cx="236372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100" b="1" i="0">
                <a:solidFill>
                  <a:srgbClr val="0E3A4A"/>
                </a:solidFill>
                <a:latin typeface="Apple SD Gothic Neo"/>
              </a:rPr>
              <a:t>8명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52444" y="1828800"/>
            <a:ext cx="23637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141B22"/>
                </a:solidFill>
                <a:latin typeface="Apple SD Gothic Neo"/>
              </a:rPr>
              <a:t>고정 인력</a:t>
            </a:r>
          </a:p>
          <a:p>
            <a:r>
              <a:rPr sz="950" b="0" i="0">
                <a:solidFill>
                  <a:srgbClr val="7C8892"/>
                </a:solidFill>
                <a:latin typeface="Apple SD Gothic Neo"/>
              </a:rPr>
              <a:t>플랫폼 2 + 도메인 5 + Lead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72200" y="1298448"/>
            <a:ext cx="2656332" cy="1051560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172200" y="1298448"/>
            <a:ext cx="50292" cy="105156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55080" y="1417320"/>
            <a:ext cx="236372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100" b="1" i="0">
                <a:solidFill>
                  <a:srgbClr val="0E3A4A"/>
                </a:solidFill>
                <a:latin typeface="Apple SD Gothic Neo"/>
              </a:rPr>
              <a:t>73개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1828800"/>
            <a:ext cx="23637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141B22"/>
                </a:solidFill>
                <a:latin typeface="Apple SD Gothic Neo"/>
              </a:rPr>
              <a:t>분해된 작업</a:t>
            </a:r>
          </a:p>
          <a:p>
            <a:r>
              <a:rPr sz="950" b="0" i="0">
                <a:solidFill>
                  <a:srgbClr val="7C8892"/>
                </a:solidFill>
                <a:latin typeface="Apple SD Gothic Neo"/>
              </a:rPr>
              <a:t>전 작업에 소유자 + 검증자 등급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974836" y="1298448"/>
            <a:ext cx="2656332" cy="1051560"/>
          </a:xfrm>
          <a:prstGeom prst="rect">
            <a:avLst/>
          </a:prstGeom>
          <a:solidFill>
            <a:srgbClr val="FBEFEA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974836" y="1298448"/>
            <a:ext cx="50292" cy="10515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57716" y="1417320"/>
            <a:ext cx="236372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100" b="1" i="0">
                <a:solidFill>
                  <a:srgbClr val="B13F1E"/>
                </a:solidFill>
                <a:latin typeface="Apple SD Gothic Neo"/>
              </a:rPr>
              <a:t>70%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57716" y="1828800"/>
            <a:ext cx="23637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141B22"/>
                </a:solidFill>
                <a:latin typeface="Apple SD Gothic Neo"/>
              </a:rPr>
              <a:t>검증자 커버리지 목표</a:t>
            </a:r>
          </a:p>
          <a:p>
            <a:r>
              <a:rPr sz="950" b="0" i="0">
                <a:solidFill>
                  <a:srgbClr val="7C8892"/>
                </a:solidFill>
                <a:latin typeface="Apple SD Gothic Neo"/>
              </a:rPr>
              <a:t>= 자동화 가능 상한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2788920"/>
            <a:ext cx="11064240" cy="2523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400" b="1" i="0">
                <a:solidFill>
                  <a:srgbClr val="141B22"/>
                </a:solidFill>
                <a:latin typeface="Apple SD Gothic Neo"/>
              </a:rPr>
              <a:t>병목은 확신이다 — 그리고 확신은 검증자에서 온다</a:t>
            </a:r>
          </a:p>
          <a:p>
            <a:pPr lvl="1">
              <a:spcAft>
                <a:spcPts val="800"/>
              </a:spcAft>
            </a:pPr>
            <a:r>
              <a:rPr sz="1200" b="0" i="0">
                <a:solidFill>
                  <a:srgbClr val="4A5560"/>
                </a:solidFill>
                <a:latin typeface="Apple SD Gothic Neo"/>
              </a:rPr>
              <a:t>     Rev.2까지는 '증거'가 답이었다. Rev.3은 그 증거를 판정할 장치가 있는지를 먼저 묻는다.</a:t>
            </a:r>
          </a:p>
          <a:p>
            <a:pPr>
              <a:spcAft>
                <a:spcPts val="400"/>
              </a:spcAft>
            </a:pPr>
            <a:r>
              <a:rPr sz="1400" b="1" i="0">
                <a:solidFill>
                  <a:srgbClr val="B13F1E"/>
                </a:solidFill>
                <a:latin typeface="Apple SD Gothic Neo"/>
              </a:rPr>
              <a:t>— </a:t>
            </a:r>
            <a:r>
              <a:rPr sz="1400" b="1" i="0">
                <a:solidFill>
                  <a:srgbClr val="B13F1E"/>
                </a:solidFill>
                <a:latin typeface="Apple SD Gothic Neo"/>
              </a:rPr>
              <a:t>자동화의 상한은 모델 능력이 아니라 검증 가능성이 정한다</a:t>
            </a:r>
          </a:p>
          <a:p>
            <a:pPr lvl="1">
              <a:spcAft>
                <a:spcPts val="800"/>
              </a:spcAft>
            </a:pPr>
            <a:r>
              <a:rPr sz="1200" b="0" i="0">
                <a:solidFill>
                  <a:srgbClr val="4A5560"/>
                </a:solidFill>
                <a:latin typeface="Apple SD Gothic Neo"/>
              </a:rPr>
              <a:t>     V-none 작업은 A 유형이 될 수 없다(R10). '모델이 할 수 있나'가 아니라 '판정할 수 있나'를 먼저 묻는다.</a:t>
            </a:r>
          </a:p>
          <a:p>
            <a:pPr>
              <a:spcAft>
                <a:spcPts val="400"/>
              </a:spcAft>
            </a:pPr>
            <a:r>
              <a:rPr sz="1400" b="1" i="0">
                <a:solidFill>
                  <a:srgbClr val="B13F1E"/>
                </a:solidFill>
                <a:latin typeface="Apple SD Gothic Neo"/>
              </a:rPr>
              <a:t>— </a:t>
            </a:r>
            <a:r>
              <a:rPr sz="1400" b="1" i="0">
                <a:solidFill>
                  <a:srgbClr val="B13F1E"/>
                </a:solidFill>
                <a:latin typeface="Apple SD Gothic Neo"/>
              </a:rPr>
              <a:t>한 번 묻고 끝내지 않는다 — 여러 번 묻고 검증자로 고른다</a:t>
            </a:r>
          </a:p>
          <a:p>
            <a:pPr lvl="1">
              <a:spcAft>
                <a:spcPts val="800"/>
              </a:spcAft>
            </a:pPr>
            <a:r>
              <a:rPr sz="1200" b="0" i="0">
                <a:solidFill>
                  <a:srgbClr val="4A5560"/>
                </a:solidFill>
                <a:latin typeface="Apple SD Gothic Neo"/>
              </a:rPr>
              <a:t>     모델은 한 번 물었을 때 나오는 것보다 훨씬 많이 안다. V-hard 작업에 sample-n(n≤10).</a:t>
            </a:r>
          </a:p>
          <a:p>
            <a:pPr>
              <a:spcAft>
                <a:spcPts val="400"/>
              </a:spcAft>
            </a:pPr>
            <a:r>
              <a:rPr sz="1400" b="1" i="0">
                <a:solidFill>
                  <a:srgbClr val="B13F1E"/>
                </a:solidFill>
                <a:latin typeface="Apple SD Gothic Neo"/>
              </a:rPr>
              <a:t>— </a:t>
            </a:r>
            <a:r>
              <a:rPr sz="1400" b="1" i="0">
                <a:solidFill>
                  <a:srgbClr val="B13F1E"/>
                </a:solidFill>
                <a:latin typeface="Apple SD Gothic Neo"/>
              </a:rPr>
              <a:t>검증 통과 궤적을 개선으로 되돌린다 — 격주 플라이휠</a:t>
            </a:r>
          </a:p>
          <a:p>
            <a:pPr lvl="1">
              <a:spcAft>
                <a:spcPts val="800"/>
              </a:spcAft>
            </a:pPr>
            <a:r>
              <a:rPr sz="1200" b="0" i="0">
                <a:solidFill>
                  <a:srgbClr val="4A5560"/>
                </a:solidFill>
                <a:latin typeface="Apple SD Gothic Neo"/>
              </a:rPr>
              <a:t>     매 세션 최소 1건의 구체적 변경 산출. 산출이 없으면 그 사이클은 0회다.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6928" y="5897880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5897880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6016752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완료 판정 12개 항목 전부 충족해야 파일럿 완료. RF는 규격·물리·측정이라는 강한 검증자를 이미 가진 축복받은 도메인이다.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01 · 문제와 파일럿 기준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3712463" y="6711696"/>
            <a:ext cx="1149961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12 / 70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SCOPE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파일럿 정의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353312"/>
          <a:ext cx="11064240" cy="184708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097280"/>
                <a:gridCol w="4480560"/>
                <a:gridCol w="5486400"/>
              </a:tblGrid>
              <a:tr h="382730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항목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기준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이유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66090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제품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단일 밴드 RF 모듈 1종의 신규 리비전 1사이클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비교 기준(이전 리비전)이 존재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66090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규모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보드 1종 · 시작품 5~10대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코너·편차 통계를 볼 최소 수량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66090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기간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26주 (6개월)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실제 개발 1사이클과 정렬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66090"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병행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기존 방식과 shadow 이중 운영을 12주차까지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파이프라인 실패가 제품 일정을 죽이지 않도록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66928" y="3310128"/>
            <a:ext cx="110642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0E3A4A"/>
                </a:solidFill>
                <a:latin typeface="Apple SD Gothic Neo"/>
              </a:rPr>
              <a:t>제품 선정 기준 — 3개 전부 충족 필수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712463"/>
            <a:ext cx="11064240" cy="1920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400" b="1" i="0">
                <a:solidFill>
                  <a:srgbClr val="141B22"/>
                </a:solidFill>
                <a:latin typeface="Apple SD Gothic Neo"/>
              </a:rPr>
              <a:t>계측 자동화가 부분적으로라도 되어 있을 것</a:t>
            </a:r>
          </a:p>
          <a:p>
            <a:pPr lvl="1">
              <a:spcAft>
                <a:spcPts val="800"/>
              </a:spcAft>
            </a:pPr>
            <a:r>
              <a:rPr sz="1200" b="0" i="0">
                <a:solidFill>
                  <a:srgbClr val="4A5560"/>
                </a:solidFill>
                <a:latin typeface="Apple SD Gothic Neo"/>
              </a:rPr>
              <a:t>     완전 수동 라인은 Phase 0에서 좌초한다</a:t>
            </a:r>
          </a:p>
          <a:p>
            <a:pPr>
              <a:spcAft>
                <a:spcPts val="400"/>
              </a:spcAft>
            </a:pPr>
            <a:r>
              <a:rPr sz="140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400" b="1" i="0">
                <a:solidFill>
                  <a:srgbClr val="141B22"/>
                </a:solidFill>
                <a:latin typeface="Apple SD Gothic Neo"/>
              </a:rPr>
              <a:t>이전 리비전의 측정 데이터가 형태를 갖춰 남아 있을 것</a:t>
            </a:r>
          </a:p>
          <a:p>
            <a:pPr lvl="1">
              <a:spcAft>
                <a:spcPts val="800"/>
              </a:spcAft>
            </a:pPr>
            <a:r>
              <a:rPr sz="1200" b="0" i="0">
                <a:solidFill>
                  <a:srgbClr val="4A5560"/>
                </a:solidFill>
                <a:latin typeface="Apple SD Gothic Neo"/>
              </a:rPr>
              <a:t>     회귀 비교의 기준선</a:t>
            </a:r>
          </a:p>
          <a:p>
            <a:pPr>
              <a:spcAft>
                <a:spcPts val="400"/>
              </a:spcAft>
            </a:pPr>
            <a:r>
              <a:rPr sz="140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400" b="1" i="0">
                <a:solidFill>
                  <a:srgbClr val="141B22"/>
                </a:solidFill>
                <a:latin typeface="Apple SD Gothic Neo"/>
              </a:rPr>
              <a:t>규격 인증 일정이 파일럿 기간 안에 걸리지 않을 것</a:t>
            </a:r>
          </a:p>
          <a:p>
            <a:pPr lvl="1">
              <a:spcAft>
                <a:spcPts val="800"/>
              </a:spcAft>
            </a:pPr>
            <a:r>
              <a:rPr sz="1200" b="0" i="0">
                <a:solidFill>
                  <a:srgbClr val="4A5560"/>
                </a:solidFill>
                <a:latin typeface="Apple SD Gothic Neo"/>
              </a:rPr>
              <a:t>     발생 시 S8 자동화 즉시 중단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5760720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5760720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5879592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범위 밖 — 양산 이관 · 생산 라인 · 영업/CS/필드 · 병렬 에이전트 극대화 · L3(사내 파인튜닝) 진입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01 · 문제와 파일럿 기준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712463" y="6711696"/>
            <a:ext cx="1254503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13 / 70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DEFINITION OF DONE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완료 판정 12개 항목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25296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0" i="0">
                <a:solidFill>
                  <a:srgbClr val="4A5560"/>
                </a:solidFill>
                <a:latin typeface="Apple SD Gothic Neo"/>
              </a:rPr>
              <a:t>하나라도 미달이면 미완료로 보고한다. 미완성 파이프라인을 확대하면 원장이 오염된다.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828800"/>
          <a:ext cx="1106424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57200"/>
                <a:gridCol w="5760720"/>
                <a:gridCol w="4846320"/>
              </a:tblGrid>
              <a:tr h="304842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#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완료 조건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측정 방법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29158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10개 스테이지 전부에서 원장 엔트리 생성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형상 메타 누락 0건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9158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신규 측정의 85% 이상 자동 적재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원장 적재 / 실제 수행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9158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야간 스캔 매일 동작 + 증거 붙은 이슈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가동일 비율 ≥ 95%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9158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콜드스타트 제거율 50% 이상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증거 3종 이상 선첨부 비율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9158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5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불변식 룰 10종 전부 가동, 우회 0건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룰 엔진 로그 감사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9158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evaluator 25종 이상, 전환율 60% 이상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레지스트리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9158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설계 반복 리드타임 25% 이상 단축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이전 리비전 대비 중앙값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9158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8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감사 부채 20% 이하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미검토 / 전체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9158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9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소유권 공백률 0%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R9로 강제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9158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10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인지 부채 30% 이하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퀴즈 1회 통과율 ≥ 70%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9158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11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검증자 커버리지 70% 이상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(V-hard + V-soft) / 73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29158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12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연속 실행 성공률 50% 이상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8회 연속 실행 시 전 구간 성공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66928" y="5742432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742432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5861304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12번이 파일럿과 데모를 가른다 — 업계 실측에서 단일 실행 60%가 8회 연속에서 25%로 붕괴한다.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01 · 문제와 파일럿 기준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712463" y="6711696"/>
            <a:ext cx="1359045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14 / 70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-marker"/>
          <p:cNvSpPr/>
          <p:nvPr/>
        </p:nvSpPr>
        <p:spPr>
          <a:xfrm>
            <a:off x="713232" y="566928"/>
            <a:ext cx="109728" cy="109728"/>
          </a:xfrm>
          <a:prstGeom prst="rect">
            <a:avLst/>
          </a:prstGeom>
          <a:solidFill>
            <a:srgbClr val="B13F1E"/>
          </a:solidFill>
          <a:ln>
            <a:solidFill>
              <a:srgbClr val="B13F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kicker-label"/>
          <p:cNvSpPr txBox="1"/>
          <p:nvPr/>
        </p:nvSpPr>
        <p:spPr>
          <a:xfrm>
            <a:off x="896112" y="484632"/>
            <a:ext cx="5303520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CHAPTER 02 · SOURCE SLIDES 9–14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335024"/>
            <a:ext cx="1042416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자동화 경계와 인간 역할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13232" y="2084831"/>
            <a:ext cx="1161287" cy="0"/>
          </a:xfrm>
          <a:prstGeom prst="line">
            <a:avLst/>
          </a:prstGeom>
          <a:ln w="3048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13232" y="2395728"/>
            <a:ext cx="9985248" cy="10058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자동화 수준은 모델 능력이 아니라 검증자 등급과 되돌림 가능성이 결정한다.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9536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4분류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98064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944368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검증자 지도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882896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0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6개 질문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67728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14032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감정 편향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52560" y="4133087"/>
            <a:ext cx="292608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98864" y="4233672"/>
            <a:ext cx="263347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inner / outer loop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64624" y="4773168"/>
            <a:ext cx="1591056" cy="9144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5500" b="1">
                <a:cs typeface="Apple SD Gothic Neo"/>
                <a:ea typeface="Apple SD Gothic Neo"/>
                <a:solidFill>
                  <a:srgbClr val="2A5F6B"/>
                </a:solidFill>
                <a:latin typeface="Apple SD Gothic Neo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5971032"/>
            <a:ext cx="676656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cs typeface="Apple SD Gothic Neo"/>
                <a:ea typeface="Apple SD Gothic Neo"/>
                <a:solidFill>
                  <a:srgbClr val="9FBEC6"/>
                </a:solidFill>
                <a:latin typeface="Apple SD Gothic Neo"/>
              </a:rPr>
              <a:t>RF PRODUCT DEVELOPMENT PIPELINE · INTEGRATED EDITION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02 · 자동화 경계와 인간 역할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2A5F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3712463" y="6711696"/>
            <a:ext cx="1463586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15 / 70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AI · HUMAN · HYBRID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작업 유형 4분류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25296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0" i="0">
                <a:solidFill>
                  <a:srgbClr val="4A5560"/>
                </a:solidFill>
                <a:latin typeface="Apple SD Gothic Neo"/>
              </a:rPr>
              <a:t>Hybrid를 방향으로 쪼갠 4분류. 분류되지 않은 작업은 파이프라인에 진입할 수 없다.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828800"/>
          <a:ext cx="11064240" cy="187842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85800"/>
                <a:gridCol w="1965960"/>
                <a:gridCol w="4206240"/>
                <a:gridCol w="1828800"/>
                <a:gridCol w="2377440"/>
              </a:tblGrid>
              <a:tr h="3892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코드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명칭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정의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사람의 행위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허용 검증자 등급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AI 자율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트리거 실행, 결정론 검증자 통과 시 반영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사후 표본 감사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V-hard 만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AI 선행 · 사람 승인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에이전트가 먼저 조사·초안 → 사람 검토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검토자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V-hard · V-soft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46E18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사람 주도 · AI 보조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사람이 판단 주체, 에이전트는 근거 제공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결정자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전부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5E6973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사람 전담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에이전트 관여 금지 또는 무의미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실행자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전부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66928" y="4114800"/>
            <a:ext cx="110642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0E3A4A"/>
                </a:solidFill>
                <a:latin typeface="Apple SD Gothic Neo"/>
              </a:rPr>
              <a:t>분류 원칙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526280"/>
            <a:ext cx="11064240" cy="1353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5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250" b="1" i="0">
                <a:solidFill>
                  <a:srgbClr val="141B22"/>
                </a:solidFill>
                <a:latin typeface="Apple SD Gothic Neo"/>
              </a:rPr>
              <a:t>되돌릴 수 없거나 규제·안전에 닿는 작업은 A가 될 수 없다 — 최소 A→H</a:t>
            </a:r>
          </a:p>
          <a:p>
            <a:pPr>
              <a:spcAft>
                <a:spcPts val="400"/>
              </a:spcAft>
            </a:pPr>
            <a:r>
              <a:rPr sz="125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250" b="1" i="0">
                <a:solidFill>
                  <a:srgbClr val="141B22"/>
                </a:solidFill>
                <a:latin typeface="Apple SD Gothic Neo"/>
              </a:rPr>
              <a:t>판정(verdict)은 어떤 경우에도 A가 아니다 — 룰 엔진이 판정하고 에이전트는 증거만 만든다</a:t>
            </a:r>
          </a:p>
          <a:p>
            <a:pPr>
              <a:spcAft>
                <a:spcPts val="400"/>
              </a:spcAft>
            </a:pPr>
            <a:r>
              <a:rPr sz="1250" b="1" i="0">
                <a:solidFill>
                  <a:srgbClr val="B13F1E"/>
                </a:solidFill>
                <a:latin typeface="Apple SD Gothic Neo"/>
              </a:rPr>
              <a:t>— </a:t>
            </a:r>
            <a:r>
              <a:rPr sz="1250" b="1" i="0">
                <a:solidFill>
                  <a:srgbClr val="B13F1E"/>
                </a:solidFill>
                <a:latin typeface="Apple SD Gothic Neo"/>
              </a:rPr>
              <a:t>Rev.3 — 검증자 등급이 유형을 제약한다. V-none은 A 불가, V-soft는 A→H를 넘을 수 없다 (R10)</a:t>
            </a:r>
          </a:p>
          <a:p>
            <a:pPr>
              <a:spcAft>
                <a:spcPts val="400"/>
              </a:spcAft>
            </a:pPr>
            <a:r>
              <a:rPr sz="1250" b="1" i="0">
                <a:solidFill>
                  <a:srgbClr val="B13F1E"/>
                </a:solidFill>
                <a:latin typeface="Apple SD Gothic Neo"/>
              </a:rPr>
              <a:t>— </a:t>
            </a:r>
            <a:r>
              <a:rPr sz="1250" b="1" i="0">
                <a:solidFill>
                  <a:srgbClr val="B13F1E"/>
                </a:solidFill>
                <a:latin typeface="Apple SD Gothic Neo"/>
              </a:rPr>
              <a:t>승격 심사 4조건 — evaluator 커버리지 · 반려율 5% 미만 · 소유자 동의 · V-hard 확인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02 · 자동화 경계와 인간 역할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712463" y="6711696"/>
            <a:ext cx="1568128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16 / 70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VERIFIER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검증자 지도 — 자동화 상한을 정하는 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298448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444752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"그럴듯한 산출물을 만들기는 쉽다. 쓸모 있는지는 피드백 루프가 있어야 안다."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810512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생성자-검증자 격차 (Generator-Verifier Gap) — Stanford CS329A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66928" y="2286000"/>
          <a:ext cx="11064240" cy="150612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005840"/>
                <a:gridCol w="2743200"/>
                <a:gridCol w="4480560"/>
                <a:gridCol w="1371600"/>
                <a:gridCol w="1463040"/>
              </a:tblGrid>
              <a:tr h="3892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등급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정의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RF에서의 예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허용 유형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자기개선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V-hard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결정론적으로 맞고 틀림이 갈린다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규격 마스크 · K값 · DRC · 커버리지 · FW 회귀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A 가능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반복 개선 가능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V-soft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루브릭 · 판정 에이전트로 근사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원인 조사 · 편차 분석 · ECO 초안 · 측정 계획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A→H 까지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hill climbing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V-none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판정 기준 자체가 없다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마진 배분 · 아키텍처 선택 · 인증 제출 · 설계 동결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H←A / 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불가 — 인간이 병목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66928" y="4224528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0E3A4A"/>
                </a:solidFill>
                <a:latin typeface="Apple SD Gothic Neo"/>
              </a:rPr>
              <a:t>73개 작업의 분포 (목표)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4590288"/>
            <a:ext cx="9144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F7B6C"/>
                </a:solidFill>
                <a:latin typeface="Apple SD Gothic Neo"/>
              </a:rPr>
              <a:t>V-hard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54480" y="4608576"/>
            <a:ext cx="2926080" cy="182880"/>
          </a:xfrm>
          <a:prstGeom prst="rect">
            <a:avLst/>
          </a:prstGeom>
          <a:solidFill>
            <a:srgbClr val="0F7B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49240" y="4581144"/>
            <a:ext cx="82296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24개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4956048"/>
            <a:ext cx="9144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F5F9E"/>
                </a:solidFill>
                <a:latin typeface="Apple SD Gothic Neo"/>
              </a:rPr>
              <a:t>V-soft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554480" y="4974336"/>
            <a:ext cx="3291840" cy="182880"/>
          </a:xfrm>
          <a:prstGeom prst="rect">
            <a:avLst/>
          </a:prstGeom>
          <a:solidFill>
            <a:srgbClr val="1F5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349240" y="4946904"/>
            <a:ext cx="82296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27개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5321808"/>
            <a:ext cx="9144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5E6973"/>
                </a:solidFill>
                <a:latin typeface="Apple SD Gothic Neo"/>
              </a:rPr>
              <a:t>V-none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554480" y="5340096"/>
            <a:ext cx="2682240" cy="182880"/>
          </a:xfrm>
          <a:prstGeom prst="rect">
            <a:avLst/>
          </a:prstGeom>
          <a:solidFill>
            <a:srgbClr val="5E69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49240" y="5312664"/>
            <a:ext cx="82296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22개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0" y="4526280"/>
            <a:ext cx="5230368" cy="1207008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75120" y="4681728"/>
            <a:ext cx="47548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1400" b="1" i="0">
                <a:solidFill>
                  <a:srgbClr val="B13F1E"/>
                </a:solidFill>
                <a:latin typeface="Apple SD Gothic Neo"/>
              </a:rPr>
              <a:t>검증자 커버리지 = (24+27) / 73 = 70%</a:t>
            </a:r>
          </a:p>
          <a:p>
            <a:pPr>
              <a:spcAft>
                <a:spcPts val="400"/>
              </a:spcAft>
            </a:pPr>
            <a:r>
              <a:rPr sz="1150" b="1" i="0">
                <a:solidFill>
                  <a:srgbClr val="141B22"/>
                </a:solidFill>
                <a:latin typeface="Apple SD Gothic Neo"/>
              </a:rPr>
              <a:t>이것이 자동화 가능 상한이다.</a:t>
            </a:r>
          </a:p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RF는 규격·물리·측정이라는 강한 검증자를 이미 가진 축복받은 도메인.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6928" y="5925312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66928" y="5925312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77240" y="6044184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outer loop 진입점 14개 중 9개가 V-none — 검증자가 없는 곳이 사람이 평결하는 곳이다. 우연이 아니라 원리다.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02 · 자동화 경계와 인간 역할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3712463" y="6711696"/>
            <a:ext cx="1672670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17 / 70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HARD / SOFT SKILL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검증자 등급의 인간 쪽 대응물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298448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444752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"시험 볼 수 있는 건 모두 하드 스킬이고, 정답이 있는 건 AI가 무조건 잘한다."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810512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솔트룩스 이경일 (소스 ⑨)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66928" y="2270760"/>
          <a:ext cx="11064240" cy="150612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371600"/>
                <a:gridCol w="2286000"/>
                <a:gridCol w="3931920"/>
                <a:gridCol w="3474720"/>
              </a:tblGrid>
              <a:tr h="3892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우리 등급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인간 쪽 대응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성질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함의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V-hard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하드 스킬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정답이 있다 · 외우고 시험 볼 수 있다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AI가 무조건 잘한다 → A 유형으로 넘긴다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V-soft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하드/소프트 경계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기준을 언어화하면 근사 판정 가능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루브릭으로 붙잡는다 → A→H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V-none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소프트 스킬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정답이 없고 말로 표현할 수 없다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AI가 못 한다 → 사람이 소유한다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566928" y="4102608"/>
            <a:ext cx="11064240" cy="914400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187952"/>
            <a:ext cx="105156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1400" b="1" i="0">
                <a:solidFill>
                  <a:srgbClr val="B13F1E"/>
                </a:solidFill>
                <a:latin typeface="Apple SD Gothic Neo"/>
              </a:rPr>
              <a:t>우리가 검증자 지도를 그린 것은 사실 "이 작업이 하드 스킬인가 소프트 스킬인가"를 물은 것이었다</a:t>
            </a:r>
          </a:p>
          <a:p>
            <a:r>
              <a:rPr sz="1150" b="0" i="0">
                <a:solidFill>
                  <a:srgbClr val="141B22"/>
                </a:solidFill>
                <a:latin typeface="Apple SD Gothic Neo"/>
              </a:rPr>
              <a:t>V-none 22개(마진 배분 · 아키텍처 선택 · 인증 제출 판단 · 설계 동결)를 다시 보면 전부 "무엇이 문제인지 아는 능력"과 "트레이드오프를 방어하는 능력" — 소프트 스킬의 정의 그대로다.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501091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0E3A4A"/>
                </a:solidFill>
                <a:latin typeface="Apple SD Gothic Neo"/>
              </a:rPr>
              <a:t>세 축이 같은 것을 다르게 부른 것이다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566928" y="5340096"/>
          <a:ext cx="11064240" cy="120700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743200"/>
                <a:gridCol w="4206240"/>
                <a:gridCol w="2286000"/>
                <a:gridCol w="1828800"/>
              </a:tblGrid>
              <a:tr h="250101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Agency Ladder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스킬 성질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검증자 등급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운명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239227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 flag · 2 execute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하드 스킬 — 정해진 절차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V-hard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완전 대체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39227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3 diagnose · 4 propose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하드 스킬 비중 큼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V-hard / V-soft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대체 진행 중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39227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5 recommend · 6 resolve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혼합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V-soft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부분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39227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7 discernment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소프트 스킬 — 무엇이 문제인지 아는 능력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V-none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대체 불가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02 · 자동화 경계와 인간 역할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3712463" y="6711696"/>
            <a:ext cx="1777212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18 / 70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DECISION PROCEDURE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이 작업을 자동화해도 되는가 — 6개 질문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225296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0" i="0">
                <a:solidFill>
                  <a:srgbClr val="4A5560"/>
                </a:solidFill>
                <a:latin typeface="Apple SD Gothic Neo"/>
              </a:rPr>
              <a:t>순서대로 답한다. 하나라도 아니오면 멈춘다. 가장 흔한 실수는 1번을 건너뛰고 '모델이 할 수 있나'부터 묻는 것이다.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828800"/>
            <a:ext cx="566928" cy="65836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978632"/>
            <a:ext cx="566928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ple SD Gothic Neo"/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33856" y="1828800"/>
            <a:ext cx="10497312" cy="65836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417320" y="1908288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50" b="1" i="0">
                <a:solidFill>
                  <a:srgbClr val="0E3A4A"/>
                </a:solidFill>
                <a:latin typeface="Apple SD Gothic Neo"/>
              </a:rPr>
              <a:t>맞았는지 판정할 수 있는가?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20" y="2176992"/>
            <a:ext cx="996696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못 하면 V-none — 자동화 대상이 아니다 (R10)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2512512"/>
            <a:ext cx="566928" cy="65836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2662343"/>
            <a:ext cx="566928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ple SD Gothic Neo"/>
              </a:rPr>
              <a:t>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33856" y="2512512"/>
            <a:ext cx="10497312" cy="65836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417320" y="2591999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50" b="1" i="0">
                <a:solidFill>
                  <a:srgbClr val="0E3A4A"/>
                </a:solidFill>
                <a:latin typeface="Apple SD Gothic Neo"/>
              </a:rPr>
              <a:t>판정 기준이 결정론적인가?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2860703"/>
            <a:ext cx="996696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예 → V-hard(A 가능) / 아니오 → V-soft(A→H까지)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3196223"/>
            <a:ext cx="566928" cy="65836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3346055"/>
            <a:ext cx="566928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ple SD Gothic Neo"/>
              </a:rPr>
              <a:t>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33856" y="3196223"/>
            <a:ext cx="10497312" cy="65836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75711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50" b="1" i="0">
                <a:solidFill>
                  <a:srgbClr val="0E3A4A"/>
                </a:solidFill>
                <a:latin typeface="Apple SD Gothic Neo"/>
              </a:rPr>
              <a:t>되돌릴 수 있는가?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3544415"/>
            <a:ext cx="996696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못 되돌리면 등급과 무관하게 사람 승인 (플래시·발송·출하)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6928" y="3879935"/>
            <a:ext cx="566928" cy="65836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66928" y="4029766"/>
            <a:ext cx="566928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ple SD Gothic Neo"/>
              </a:rPr>
              <a:t>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133856" y="3879935"/>
            <a:ext cx="10497312" cy="65836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417320" y="3959423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50" b="1" i="0">
                <a:solidFill>
                  <a:srgbClr val="0E3A4A"/>
                </a:solidFill>
                <a:latin typeface="Apple SD Gothic Neo"/>
              </a:rPr>
              <a:t>이 검증자를 부정 통과할 방법이 있는가?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17320" y="4228126"/>
            <a:ext cx="996696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있으면 검증자를 먼저 고친다 (보상 해킹)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4563646"/>
            <a:ext cx="566928" cy="65836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4713478"/>
            <a:ext cx="566928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ple SD Gothic Neo"/>
              </a:rPr>
              <a:t>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133856" y="4563646"/>
            <a:ext cx="10497312" cy="65836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417320" y="4643134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50" b="1" i="0">
                <a:solidFill>
                  <a:srgbClr val="0E3A4A"/>
                </a:solidFill>
                <a:latin typeface="Apple SD Gothic Neo"/>
              </a:rPr>
              <a:t>소유자가 정해져 있는가?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17320" y="4923790"/>
            <a:ext cx="996696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없으면 시작하지 않는다 (R9)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66928" y="5271262"/>
            <a:ext cx="566928" cy="65836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66928" y="5444998"/>
            <a:ext cx="566928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ple SD Gothic Neo"/>
              </a:rPr>
              <a:t>6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133856" y="5271262"/>
            <a:ext cx="10497312" cy="65836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417320" y="5362702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50" b="1" i="0">
                <a:solidFill>
                  <a:srgbClr val="0E3A4A"/>
                </a:solidFill>
                <a:latin typeface="Apple SD Gothic Neo"/>
              </a:rPr>
              <a:t>8회 연속 실행해도 살아남는가?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17320" y="5655310"/>
            <a:ext cx="996696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1회 성공은 근거가 아니다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66928" y="6048502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66928" y="6048502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77240" y="6167374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R10 — verifier_class가 V-none인 작업은 A 유형으로 설정할 수 없다. 이 룰이 일정 압박 아래 검증 불가능한 작업이 슬그머니 자율로 승격되는 것을 막는다.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02 · 자동화 경계와 인간 역할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3712463" y="6711696"/>
            <a:ext cx="1881754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19 / 70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EMOTIONAL BIAS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5번째 판단 축 — 감정 편향 위험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298448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444752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"올라갈 때 도파민이 10이라면, 떨어질 때 공포감은 100이다."   ·   "롱은 인간, 숏은 AI. 그럼 이게 투자에만 그럴까요? 모든 산업으로 갑니다."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810512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솔트룩스 이경일 (소스 ⑨)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228600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0" i="0">
                <a:solidFill>
                  <a:srgbClr val="4A5560"/>
                </a:solidFill>
                <a:latin typeface="Apple SD Gothic Neo"/>
              </a:rPr>
              <a:t>검증자 등급이 </a:t>
            </a:r>
            <a:r>
              <a:rPr sz="1300" b="1" i="0">
                <a:solidFill>
                  <a:srgbClr val="127A8A"/>
                </a:solidFill>
                <a:latin typeface="Apple SD Gothic Neo"/>
              </a:rPr>
              <a:t>"판정할 수 있는가"</a:t>
            </a:r>
            <a:r>
              <a:rPr sz="1300" b="0" i="0">
                <a:solidFill>
                  <a:srgbClr val="4A5560"/>
                </a:solidFill>
                <a:latin typeface="Apple SD Gothic Neo"/>
              </a:rPr>
              <a:t>를 묻는다면, 이 축은 </a:t>
            </a:r>
            <a:r>
              <a:rPr sz="1300" b="1" i="0">
                <a:solidFill>
                  <a:srgbClr val="B13F1E"/>
                </a:solidFill>
                <a:latin typeface="Apple SD Gothic Neo"/>
              </a:rPr>
              <a:t>"사람이 판정하면 흔들리는가"</a:t>
            </a:r>
            <a:r>
              <a:rPr sz="1300" b="0" i="0">
                <a:solidFill>
                  <a:srgbClr val="4A5560"/>
                </a:solidFill>
                <a:latin typeface="Apple SD Gothic Neo"/>
              </a:rPr>
              <a:t>를 묻는다.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66928" y="2743200"/>
          <a:ext cx="11064240" cy="225072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657600"/>
                <a:gridCol w="4023360"/>
                <a:gridCol w="3383280"/>
              </a:tblGrid>
              <a:tr h="3892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인간이 체계적으로 약해지는 지점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RF에서의 구체적 예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처방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자기가 만든 것에 대한 평가 (애착)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RF2가 자기 설계 회로의 시뮬 결과를 판정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적대적 비평 필수 — 컨텍스트 격리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오래 붙잡은 가설의 기각 (손절 불가)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3일간 믿어온 원인 가설을 폐기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sample-n으로 경쟁 가설 강제 생성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일정 압박 하의 마진 판정 (공포)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마감 직전 마진 부족 항목의 수용 여부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룰 엔진 하드 게이트 (R1·R3) — 재량 없음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나쁜 소식의 전달 지연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코너 실패를 보고 안 하고 더 시도해 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야간 스캔 자동 이슈화 — 사람을 안 거침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accept_risk 남용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"일단 진행하고 나중에 보자"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수용자 이름·근거 원장 기록 + 주간 공개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566928" y="5394960"/>
            <a:ext cx="11064240" cy="914400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5541264"/>
            <a:ext cx="105156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1400" b="1" i="0">
                <a:solidFill>
                  <a:srgbClr val="B13F1E"/>
                </a:solidFill>
                <a:latin typeface="Apple SD Gothic Neo"/>
              </a:rPr>
              <a:t>이 축은 유형을 바꾸지 않는다 — 사람을 혼자 두지 않을 뿐이다</a:t>
            </a:r>
          </a:p>
          <a:p>
            <a:r>
              <a:rPr sz="1150" b="0" i="0">
                <a:solidFill>
                  <a:srgbClr val="141B22"/>
                </a:solidFill>
                <a:latin typeface="Apple SD Gothic Neo"/>
              </a:rPr>
              <a:t>V-none 작업은 여전히 사람이 소유한다.  ·  반대로 사람이 아니면 안 되는 것 — 비전 제시 · 팀 결집 · 이해관계 조정 · 신뢰 관계 형성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02 · 자동화 경계와 인간 역할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3712463" y="6711696"/>
            <a:ext cx="1986296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20 / 70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OPERATING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inner loop / outer loop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89888"/>
            <a:ext cx="11064240" cy="3154680"/>
          </a:xfrm>
          <a:prstGeom prst="rect">
            <a:avLst/>
          </a:prstGeom>
          <a:solidFill>
            <a:srgbClr val="FBEFEA"/>
          </a:solidFill>
          <a:ln w="15240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572768"/>
            <a:ext cx="731520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600" b="1" i="0">
                <a:solidFill>
                  <a:srgbClr val="B13F1E"/>
                </a:solidFill>
                <a:latin typeface="Apple SD Gothic Neo"/>
              </a:rPr>
              <a:t>OUTER LOOP  =  AGENCY  (사람)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2024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141B22"/>
                </a:solidFill>
                <a:latin typeface="Apple SD Gothic Neo"/>
              </a:rPr>
              <a:t>결정  →  검증  →  승인  →  소유</a:t>
            </a:r>
          </a:p>
        </p:txBody>
      </p:sp>
      <p:sp>
        <p:nvSpPr>
          <p:cNvPr id="9" name="Rectangle 8"/>
          <p:cNvSpPr/>
          <p:nvPr/>
        </p:nvSpPr>
        <p:spPr>
          <a:xfrm>
            <a:off x="1097280" y="2304288"/>
            <a:ext cx="9966960" cy="1261872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2468880"/>
            <a:ext cx="7315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127A8A"/>
                </a:solidFill>
                <a:latin typeface="Apple SD Gothic Neo"/>
              </a:rPr>
              <a:t>INNER LOOP  =  CAPABILITY  (에이전트)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798064"/>
            <a:ext cx="8686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141B22"/>
                </a:solidFill>
                <a:latin typeface="Apple SD Gothic Neo"/>
              </a:rPr>
              <a:t>조사  →  구현  →  테스트  →  보고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145536"/>
            <a:ext cx="8686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i="0">
                <a:solidFill>
                  <a:srgbClr val="4A5560"/>
                </a:solidFill>
                <a:latin typeface="Apple SD Gothic Neo"/>
              </a:rPr>
              <a:t>산출: diff · 측정 파일 · 로그 · 근거 · 트레이스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5806440" y="3630168"/>
            <a:ext cx="182880" cy="237744"/>
          </a:xfrm>
          <a:prstGeom prst="downArrow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331720" y="3968496"/>
            <a:ext cx="2103120" cy="420624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331720" y="4059936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Apple SD Gothic Neo"/>
              </a:rPr>
              <a:t>설명 문서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4489704" y="4114800"/>
            <a:ext cx="256032" cy="128016"/>
          </a:xfrm>
          <a:prstGeom prst="rightArrow">
            <a:avLst/>
          </a:prstGeom>
          <a:solidFill>
            <a:srgbClr val="B6C2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020056" y="3968496"/>
            <a:ext cx="2103120" cy="420624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0056" y="4059936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Apple SD Gothic Neo"/>
              </a:rPr>
              <a:t>이해도 퀴즈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7178040" y="4114800"/>
            <a:ext cx="256032" cy="128016"/>
          </a:xfrm>
          <a:prstGeom prst="rightArrow">
            <a:avLst/>
          </a:prstGeom>
          <a:solidFill>
            <a:srgbClr val="B6C2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708392" y="3968496"/>
            <a:ext cx="2103120" cy="42062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08392" y="4059936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Apple SD Gothic Neo"/>
              </a:rPr>
              <a:t>소유자 평결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4773168"/>
            <a:ext cx="11064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0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300" b="1" i="0">
                <a:solidFill>
                  <a:srgbClr val="141B22"/>
                </a:solidFill>
                <a:latin typeface="Apple SD Gothic Neo"/>
              </a:rPr>
              <a:t>에이전트는 inner loop를 점점 더 많이 가져간다 — 이것은 목표이며 좋은 일이다</a:t>
            </a:r>
          </a:p>
          <a:p>
            <a:pPr>
              <a:spcAft>
                <a:spcPts val="400"/>
              </a:spcAft>
            </a:pPr>
            <a:r>
              <a:rPr sz="130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300" b="1" i="0">
                <a:solidFill>
                  <a:srgbClr val="141B22"/>
                </a:solidFill>
                <a:latin typeface="Apple SD Gothic Neo"/>
              </a:rPr>
              <a:t>outer loop는 넘어가지 않는다 — 여기가 엔지니어링이 실제로 일어나는 곳이다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6928" y="5623560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4400" y="5769864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"경계는 '인간이 AI 출력을 본다'가 아니다. 경계는 증거와 책임이다."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6135624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Addy Osmani (③)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02 · 자동화 경계와 인간 역할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3712463" y="6711696"/>
            <a:ext cx="2090838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21 / 70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-marker"/>
          <p:cNvSpPr/>
          <p:nvPr/>
        </p:nvSpPr>
        <p:spPr>
          <a:xfrm>
            <a:off x="713232" y="566928"/>
            <a:ext cx="109728" cy="109728"/>
          </a:xfrm>
          <a:prstGeom prst="rect">
            <a:avLst/>
          </a:prstGeom>
          <a:solidFill>
            <a:srgbClr val="B13F1E"/>
          </a:solidFill>
          <a:ln>
            <a:solidFill>
              <a:srgbClr val="B13F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kicker-label"/>
          <p:cNvSpPr txBox="1"/>
          <p:nvPr/>
        </p:nvSpPr>
        <p:spPr>
          <a:xfrm>
            <a:off x="896112" y="484632"/>
            <a:ext cx="5303520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CHAPTER 03 · SOURCE SLIDES 15–31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335024"/>
            <a:ext cx="1042416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RF 파이프라인 구조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13232" y="2084831"/>
            <a:ext cx="1161287" cy="0"/>
          </a:xfrm>
          <a:prstGeom prst="line">
            <a:avLst/>
          </a:prstGeom>
          <a:ln w="3048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13232" y="2395728"/>
            <a:ext cx="9985248" cy="10058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10개 스테이지와 73개 작업을 소유권·증거·되먹임으로 연결한다.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9536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S0–S9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98064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944368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73개 작업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882896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0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소유권 지도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67728" y="4133087"/>
            <a:ext cx="1947672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14032" y="4233672"/>
            <a:ext cx="1655063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진입점 14개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79992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226296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되먹임 7종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64624" y="4773168"/>
            <a:ext cx="1591056" cy="9144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5500" b="1">
                <a:cs typeface="Apple SD Gothic Neo"/>
                <a:ea typeface="Apple SD Gothic Neo"/>
                <a:solidFill>
                  <a:srgbClr val="2A5F6B"/>
                </a:solidFill>
                <a:latin typeface="Apple SD Gothic Neo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5971032"/>
            <a:ext cx="676656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cs typeface="Apple SD Gothic Neo"/>
                <a:ea typeface="Apple SD Gothic Neo"/>
                <a:solidFill>
                  <a:srgbClr val="9FBEC6"/>
                </a:solidFill>
                <a:latin typeface="Apple SD Gothic Neo"/>
              </a:rPr>
              <a:t>RF PRODUCT DEVELOPMENT PIPELINE · INTEGRATED EDITION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03 · RF 파이프라인 구조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2A5F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3712463" y="6711696"/>
            <a:ext cx="2195379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22 / 70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10 STAGES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파이프라인 전체도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2084831" cy="786384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4944" y="1453896"/>
            <a:ext cx="1828799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127A8A"/>
                </a:solidFill>
                <a:latin typeface="Apple SD Gothic Neo"/>
              </a:rPr>
              <a:t>S0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1737360"/>
            <a:ext cx="182879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요구사항·스펙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656331" y="1691640"/>
            <a:ext cx="118872" cy="109728"/>
          </a:xfrm>
          <a:prstGeom prst="rightArrow">
            <a:avLst/>
          </a:prstGeom>
          <a:solidFill>
            <a:srgbClr val="B6C2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79776" y="1353312"/>
            <a:ext cx="2084831" cy="786384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07792" y="1453896"/>
            <a:ext cx="1828799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127A8A"/>
                </a:solidFill>
                <a:latin typeface="Apple SD Gothic Neo"/>
              </a:rPr>
              <a:t>S1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07792" y="1737360"/>
            <a:ext cx="182879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시스템설계·링크버짓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4869179" y="1691640"/>
            <a:ext cx="118872" cy="109728"/>
          </a:xfrm>
          <a:prstGeom prst="rightArrow">
            <a:avLst/>
          </a:prstGeom>
          <a:solidFill>
            <a:srgbClr val="B6C2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992624" y="1353312"/>
            <a:ext cx="2084831" cy="786384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20640" y="1453896"/>
            <a:ext cx="1828799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127A8A"/>
                </a:solidFill>
                <a:latin typeface="Apple SD Gothic Neo"/>
              </a:rPr>
              <a:t>S2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1737360"/>
            <a:ext cx="182879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회로설계·시뮬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7082027" y="1691640"/>
            <a:ext cx="118872" cy="109728"/>
          </a:xfrm>
          <a:prstGeom prst="rightArrow">
            <a:avLst/>
          </a:prstGeom>
          <a:solidFill>
            <a:srgbClr val="B6C2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205472" y="1353312"/>
            <a:ext cx="2084831" cy="786384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33488" y="1453896"/>
            <a:ext cx="1828799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127A8A"/>
                </a:solidFill>
                <a:latin typeface="Apple SD Gothic Neo"/>
              </a:rPr>
              <a:t>S3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33488" y="1737360"/>
            <a:ext cx="182879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EM·레이아웃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9294875" y="1691640"/>
            <a:ext cx="118872" cy="109728"/>
          </a:xfrm>
          <a:prstGeom prst="rightArrow">
            <a:avLst/>
          </a:prstGeom>
          <a:solidFill>
            <a:srgbClr val="B6C2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418319" y="1353312"/>
            <a:ext cx="2084831" cy="786384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46335" y="1453896"/>
            <a:ext cx="1828799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127A8A"/>
                </a:solidFill>
                <a:latin typeface="Apple SD Gothic Neo"/>
              </a:rPr>
              <a:t>S4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46335" y="1737360"/>
            <a:ext cx="182879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시작품 제작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2450591"/>
            <a:ext cx="2084831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94944" y="2551175"/>
            <a:ext cx="1828799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7FC8D4"/>
                </a:solidFill>
                <a:latin typeface="Apple SD Gothic Neo"/>
              </a:rPr>
              <a:t>S5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4944" y="2834639"/>
            <a:ext cx="182879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FFFFFF"/>
                </a:solidFill>
                <a:latin typeface="Apple SD Gothic Neo"/>
              </a:rPr>
              <a:t>브링업·기본측정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2656331" y="2788919"/>
            <a:ext cx="118872" cy="109728"/>
          </a:xfrm>
          <a:prstGeom prst="rightArrow">
            <a:avLst/>
          </a:prstGeom>
          <a:solidFill>
            <a:srgbClr val="B6C2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779776" y="2450591"/>
            <a:ext cx="2084831" cy="786384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907792" y="2551175"/>
            <a:ext cx="1828799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127A8A"/>
                </a:solidFill>
                <a:latin typeface="Apple SD Gothic Neo"/>
              </a:rPr>
              <a:t>S6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907792" y="2834639"/>
            <a:ext cx="182879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펌웨어·DSP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4869179" y="2788919"/>
            <a:ext cx="118872" cy="109728"/>
          </a:xfrm>
          <a:prstGeom prst="rightArrow">
            <a:avLst/>
          </a:prstGeom>
          <a:solidFill>
            <a:srgbClr val="B6C2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992624" y="2450591"/>
            <a:ext cx="2084831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120640" y="2551175"/>
            <a:ext cx="1828799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7FC8D4"/>
                </a:solidFill>
                <a:latin typeface="Apple SD Gothic Neo"/>
              </a:rPr>
              <a:t>S7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20640" y="2834639"/>
            <a:ext cx="182879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FFFFFF"/>
                </a:solidFill>
                <a:latin typeface="Apple SD Gothic Neo"/>
              </a:rPr>
              <a:t>코너·안정성 검증</a:t>
            </a:r>
          </a:p>
        </p:txBody>
      </p:sp>
      <p:sp>
        <p:nvSpPr>
          <p:cNvPr id="36" name="Right Arrow 35"/>
          <p:cNvSpPr/>
          <p:nvPr/>
        </p:nvSpPr>
        <p:spPr>
          <a:xfrm>
            <a:off x="7082027" y="2788919"/>
            <a:ext cx="118872" cy="109728"/>
          </a:xfrm>
          <a:prstGeom prst="rightArrow">
            <a:avLst/>
          </a:prstGeom>
          <a:solidFill>
            <a:srgbClr val="B6C2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205472" y="2450591"/>
            <a:ext cx="2084831" cy="786384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333488" y="2551175"/>
            <a:ext cx="1828799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127A8A"/>
                </a:solidFill>
                <a:latin typeface="Apple SD Gothic Neo"/>
              </a:rPr>
              <a:t>S8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33488" y="2834639"/>
            <a:ext cx="182879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규격 사전검증</a:t>
            </a:r>
          </a:p>
        </p:txBody>
      </p:sp>
      <p:sp>
        <p:nvSpPr>
          <p:cNvPr id="40" name="Right Arrow 39"/>
          <p:cNvSpPr/>
          <p:nvPr/>
        </p:nvSpPr>
        <p:spPr>
          <a:xfrm>
            <a:off x="9294875" y="2788919"/>
            <a:ext cx="118872" cy="109728"/>
          </a:xfrm>
          <a:prstGeom prst="rightArrow">
            <a:avLst/>
          </a:prstGeom>
          <a:solidFill>
            <a:srgbClr val="B6C2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418319" y="2450591"/>
            <a:ext cx="2084831" cy="786384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546335" y="2551175"/>
            <a:ext cx="1828799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127A8A"/>
                </a:solidFill>
                <a:latin typeface="Apple SD Gothic Neo"/>
              </a:rPr>
              <a:t>S9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546335" y="2834639"/>
            <a:ext cx="182879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설계동결·이관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66928" y="3566160"/>
            <a:ext cx="11064240" cy="1298448"/>
          </a:xfrm>
          <a:prstGeom prst="rect">
            <a:avLst/>
          </a:prstGeom>
          <a:solidFill>
            <a:srgbClr val="EC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566928" y="3566160"/>
            <a:ext cx="50292" cy="129844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22960" y="3703320"/>
            <a:ext cx="1060704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1300" b="1" i="0">
                <a:solidFill>
                  <a:srgbClr val="0E3A4A"/>
                </a:solidFill>
                <a:latin typeface="Apple SD Gothic Neo"/>
              </a:rPr>
              <a:t>전 스테이지 관통 계층  (9 → 11)</a:t>
            </a:r>
          </a:p>
          <a:p>
            <a:pPr>
              <a:spcAft>
                <a:spcPts val="300"/>
              </a:spcAft>
            </a:pPr>
            <a:r>
              <a:rPr sz="1150" b="0" i="0">
                <a:solidFill>
                  <a:srgbClr val="141B22"/>
                </a:solidFill>
                <a:latin typeface="Apple SD Gothic Neo"/>
              </a:rPr>
              <a:t>① 원장   ② 텔레메트리   ③ 불변식 룰 엔진 R1–R11   ④ evaluator 회귀 루프</a:t>
            </a:r>
          </a:p>
          <a:p>
            <a:pPr>
              <a:spcAft>
                <a:spcPts val="300"/>
              </a:spcAft>
            </a:pPr>
            <a:r>
              <a:rPr sz="1150" b="0" i="0">
                <a:solidFill>
                  <a:srgbClr val="141B22"/>
                </a:solidFill>
                <a:latin typeface="Apple SD Gothic Neo"/>
              </a:rPr>
              <a:t>⑤ 야간 스캔 트리거   ⑥ 궤적 보존   ⑦ 설명 생성   ⑧ 이해도 퀴즈   ⑨ 소유권 지도</a:t>
            </a:r>
          </a:p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⑩ 검증자 지도      ⑪ 자기개선 플라이휠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66928" y="5010912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566928" y="5010912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77240" y="5129784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이 파이프라인은 정적 워크플로다 — 사람이 손으로 구성한 그래프이며, 오늘의 올바른 선택. 개방형 자율 루프는 V-hard 구간부터 연다.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66928" y="5801868"/>
            <a:ext cx="118872" cy="118872"/>
          </a:xfrm>
          <a:prstGeom prst="rect">
            <a:avLst/>
          </a:prstGeom>
          <a:solidFill>
            <a:srgbClr val="0F7B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49808" y="5760720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0F7B6C"/>
                </a:solidFill>
                <a:latin typeface="Apple SD Gothic Neo"/>
              </a:rPr>
              <a:t>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자율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962656" y="5801868"/>
            <a:ext cx="118872" cy="118872"/>
          </a:xfrm>
          <a:prstGeom prst="rect">
            <a:avLst/>
          </a:prstGeom>
          <a:solidFill>
            <a:srgbClr val="1F5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145536" y="5760720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1F5F9E"/>
                </a:solidFill>
                <a:latin typeface="Apple SD Gothic Neo"/>
              </a:rPr>
              <a:t>A→H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선행·사람 승인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358384" y="5801868"/>
            <a:ext cx="118872" cy="118872"/>
          </a:xfrm>
          <a:prstGeom prst="rect">
            <a:avLst/>
          </a:prstGeom>
          <a:solidFill>
            <a:srgbClr val="B46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541264" y="5760720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B46E18"/>
                </a:solidFill>
                <a:latin typeface="Apple SD Gothic Neo"/>
              </a:rPr>
              <a:t>H←A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주도·AI 보조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754112" y="5801868"/>
            <a:ext cx="118872" cy="118872"/>
          </a:xfrm>
          <a:prstGeom prst="rect">
            <a:avLst/>
          </a:prstGeom>
          <a:solidFill>
            <a:srgbClr val="5E69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936992" y="5760720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5E6973"/>
                </a:solidFill>
                <a:latin typeface="Apple SD Gothic Neo"/>
              </a:rPr>
              <a:t>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전담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03 · RF 파이프라인 구조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3712463" y="6711696"/>
            <a:ext cx="2299921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23 / 70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GRAPH ENGINEERING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루프에서 그래프로 — 다만 순서를 지켜서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298448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444752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"그래프 엔지니어링은 하나의 루프로 충분하지 않을 때 수행하는 작업이다."   ·   "그래프 엔지니어링은 루프 엔지니어링을 포함한다."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810512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Peter Steinberger(OpenClaw)의 2026-07-18 게시로 재점화 — 소스 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2286000"/>
            <a:ext cx="530352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127A8A"/>
                </a:solidFill>
                <a:latin typeface="Apple SD Gothic Neo"/>
              </a:rPr>
              <a:t>루프 엔지니어링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670048"/>
            <a:ext cx="4754880" cy="2286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150" b="1" i="0">
                <a:solidFill>
                  <a:srgbClr val="141B22"/>
                </a:solidFill>
                <a:latin typeface="Apple SD Gothic Neo"/>
              </a:rPr>
              <a:t>트리거 (스케줄 · 이벤트: 메일 · PR)</a:t>
            </a:r>
          </a:p>
          <a:p>
            <a:pPr>
              <a:spcAft>
                <a:spcPts val="200"/>
              </a:spcAft>
            </a:pPr>
            <a:r>
              <a:rPr sz="1000" b="0" i="0">
                <a:solidFill>
                  <a:srgbClr val="7C8892"/>
                </a:solidFill>
                <a:latin typeface="Apple SD Gothic Neo"/>
              </a:rPr>
              <a:t>↓</a:t>
            </a:r>
          </a:p>
          <a:p>
            <a:pPr>
              <a:spcAft>
                <a:spcPts val="200"/>
              </a:spcAft>
            </a:pPr>
            <a:r>
              <a:rPr sz="1150" b="1" i="0">
                <a:solidFill>
                  <a:srgbClr val="141B22"/>
                </a:solidFill>
                <a:latin typeface="Apple SD Gothic Neo"/>
              </a:rPr>
              <a:t>계획</a:t>
            </a:r>
          </a:p>
          <a:p>
            <a:pPr>
              <a:spcAft>
                <a:spcPts val="200"/>
              </a:spcAft>
            </a:pPr>
            <a:r>
              <a:rPr sz="1000" b="0" i="0">
                <a:solidFill>
                  <a:srgbClr val="7C8892"/>
                </a:solidFill>
                <a:latin typeface="Apple SD Gothic Neo"/>
              </a:rPr>
              <a:t>↓</a:t>
            </a:r>
          </a:p>
          <a:p>
            <a:pPr>
              <a:spcAft>
                <a:spcPts val="200"/>
              </a:spcAft>
            </a:pPr>
            <a:r>
              <a:rPr sz="1150" b="1" i="0">
                <a:solidFill>
                  <a:srgbClr val="141B22"/>
                </a:solidFill>
                <a:latin typeface="Apple SD Gothic Neo"/>
              </a:rPr>
              <a:t>실행</a:t>
            </a:r>
          </a:p>
          <a:p>
            <a:pPr>
              <a:spcAft>
                <a:spcPts val="200"/>
              </a:spcAft>
            </a:pPr>
            <a:r>
              <a:rPr sz="1000" b="0" i="0">
                <a:solidFill>
                  <a:srgbClr val="7C8892"/>
                </a:solidFill>
                <a:latin typeface="Apple SD Gothic Neo"/>
              </a:rPr>
              <a:t>↓</a:t>
            </a:r>
          </a:p>
          <a:p>
            <a:pPr>
              <a:spcAft>
                <a:spcPts val="200"/>
              </a:spcAft>
            </a:pPr>
            <a:r>
              <a:rPr sz="1150" b="1" i="0">
                <a:solidFill>
                  <a:srgbClr val="141B22"/>
                </a:solidFill>
                <a:latin typeface="Apple SD Gothic Neo"/>
              </a:rPr>
              <a:t>검토 — 종료 조건 도달?</a:t>
            </a:r>
          </a:p>
          <a:p>
            <a:pPr>
              <a:spcAft>
                <a:spcPts val="200"/>
              </a:spcAft>
            </a:pPr>
            <a:r>
              <a:rPr sz="1150" b="0" i="0">
                <a:solidFill>
                  <a:srgbClr val="141B22"/>
                </a:solidFill>
                <a:latin typeface="Apple SD Gothic Neo"/>
              </a:rPr>
              <a:t>↓  미달이면 계획으로 회귀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63640" y="2286000"/>
            <a:ext cx="530352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B13F1E"/>
                </a:solidFill>
                <a:latin typeface="Apple SD Gothic Neo"/>
              </a:rPr>
              <a:t>그래프 엔지니어링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3640" y="2670048"/>
            <a:ext cx="5394960" cy="1920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 i="0">
                <a:solidFill>
                  <a:srgbClr val="B13F1E"/>
                </a:solidFill>
                <a:latin typeface="Apple SD Gothic Neo"/>
              </a:rPr>
              <a:t>— </a:t>
            </a:r>
            <a:r>
              <a:rPr sz="1200" b="1" i="0">
                <a:solidFill>
                  <a:srgbClr val="B13F1E"/>
                </a:solidFill>
                <a:latin typeface="Apple SD Gothic Neo"/>
              </a:rPr>
              <a:t>여러 특화 에이전트를 노드로, 관계를 그래프로</a:t>
            </a:r>
          </a:p>
          <a:p>
            <a:pPr lvl="1">
              <a:spcAft>
                <a:spcPts val="800"/>
              </a:spcAft>
            </a:pPr>
            <a:r>
              <a:rPr sz="1000" b="0" i="0">
                <a:solidFill>
                  <a:srgbClr val="4A5560"/>
                </a:solidFill>
                <a:latin typeface="Apple SD Gothic Neo"/>
              </a:rPr>
              <a:t>     부모 노드가 끝나면 자식 노드 실행. 일부 노드는 루프, 일부는 정리만</a:t>
            </a:r>
          </a:p>
          <a:p>
            <a:pPr>
              <a:spcAft>
                <a:spcPts val="400"/>
              </a:spcAft>
            </a:pPr>
            <a:r>
              <a:rPr sz="1200" b="1" i="0">
                <a:solidFill>
                  <a:srgbClr val="B13F1E"/>
                </a:solidFill>
                <a:latin typeface="Apple SD Gothic Neo"/>
              </a:rPr>
              <a:t>— </a:t>
            </a:r>
            <a:r>
              <a:rPr sz="1200" b="1" i="0">
                <a:solidFill>
                  <a:srgbClr val="B13F1E"/>
                </a:solidFill>
                <a:latin typeface="Apple SD Gothic Neo"/>
              </a:rPr>
              <a:t>과거와의 차이 — 노드가 완전한 코딩 에이전트다</a:t>
            </a:r>
          </a:p>
          <a:p>
            <a:pPr lvl="1">
              <a:spcAft>
                <a:spcPts val="800"/>
              </a:spcAft>
            </a:pPr>
            <a:r>
              <a:rPr sz="1000" b="0" i="0">
                <a:solidFill>
                  <a:srgbClr val="4A5560"/>
                </a:solidFill>
                <a:latin typeface="Apple SD Gothic Neo"/>
              </a:rPr>
              <a:t>     예전 프레임워크의 노드는 단순 LLM 호출이었다</a:t>
            </a:r>
          </a:p>
          <a:p>
            <a:pPr>
              <a:spcAft>
                <a:spcPts val="400"/>
              </a:spcAft>
            </a:pPr>
            <a:r>
              <a:rPr sz="1200" b="1" i="0">
                <a:solidFill>
                  <a:srgbClr val="B13F1E"/>
                </a:solidFill>
                <a:latin typeface="Apple SD Gothic Neo"/>
              </a:rPr>
              <a:t>— </a:t>
            </a:r>
            <a:r>
              <a:rPr sz="1200" b="1" i="0">
                <a:solidFill>
                  <a:srgbClr val="B13F1E"/>
                </a:solidFill>
                <a:latin typeface="Apple SD Gothic Neo"/>
              </a:rPr>
              <a:t>사람도 노드다 — 주체 교체가 가능해야 한다</a:t>
            </a:r>
          </a:p>
          <a:p>
            <a:pPr lvl="1">
              <a:spcAft>
                <a:spcPts val="800"/>
              </a:spcAft>
            </a:pPr>
            <a:r>
              <a:rPr sz="1000" b="0" i="0">
                <a:solidFill>
                  <a:srgbClr val="4A5560"/>
                </a:solidFill>
                <a:latin typeface="Apple SD Gothic Neo"/>
              </a:rPr>
              <a:t>     검토 노드를 사람이 맡든 에이전트가 맡든 그래프는 그대로. 유형 승격이 구조 변경 없이 이뤄진다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5760720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66928" y="5760720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5879592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승급 신호 — 한 루프의 컨텍스트 과포화 / 이질적 전문성이 한 노드에 섞임 / 병렬화 가능한 독립 구간 존재. 루프를 건너뛰고 그래프부터 그리지 않는다.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03 · RF 파이프라인 구조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3712463" y="6711696"/>
            <a:ext cx="2404463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24 / 70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FEEDBACK LOOPS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되먹임 경로 7종 — 파이프라인의 실제 가치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25296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0" i="0">
                <a:solidFill>
                  <a:srgbClr val="4A5560"/>
                </a:solidFill>
                <a:latin typeface="Apple SD Gothic Neo"/>
              </a:rPr>
              <a:t>전방 흐름은 기존 개발 프로세스와 같다. 차이는 되먹임이 자동으로 닫히는가에 있다.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828800"/>
          <a:ext cx="11064240" cy="299532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371600"/>
                <a:gridCol w="5669280"/>
                <a:gridCol w="1005840"/>
                <a:gridCol w="3017520"/>
              </a:tblGrid>
              <a:tr h="3892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경로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내용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유형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산출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S5 → S2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실측이 시뮬과 어긋남 → 모델 보정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시뮬-실측 편차 데이터셋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S7 → S1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코너 실패 → 링크버짓 마진 재배분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46E18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마진 재배분 근거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S8 → S3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스퓨리어스 → 레이아웃·차폐 수정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ECO 초안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S7 → S6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온도 드리프트 → 보상 알고리즘 수정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FW 자동 PR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전 구간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신규 실패 → evaluator 등록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회귀 검사기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전 구간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이해 실패(퀴즈 미통과) → 설명 개선 + 마이크로월드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개선된 설명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전 구간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검증 통과 궤적 → 스킬·루브릭·프롬프트 개선 (플라이휠 L1)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격주 변경 1건 이상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66928" y="4956048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4956048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507492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7번이 Rev.3의 핵심 추가 — 검증 통과 궤적을 버리지 않고 개선으로 되돌린다. 이것이 자기개선 플라이휠의 실체다.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5596128"/>
            <a:ext cx="3590543" cy="960120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5596128"/>
            <a:ext cx="50292" cy="9601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5715000"/>
            <a:ext cx="3297936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100" b="1" i="0">
                <a:solidFill>
                  <a:srgbClr val="0E3A4A"/>
                </a:solidFill>
                <a:latin typeface="Apple SD Gothic Neo"/>
              </a:rPr>
              <a:t>200건+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6126480"/>
            <a:ext cx="3297936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141B22"/>
                </a:solidFill>
                <a:latin typeface="Apple SD Gothic Neo"/>
              </a:rPr>
              <a:t>시뮬-실측 편차</a:t>
            </a:r>
          </a:p>
          <a:p>
            <a:r>
              <a:rPr sz="950" b="0" i="0">
                <a:solidFill>
                  <a:srgbClr val="7C8892"/>
                </a:solidFill>
                <a:latin typeface="Apple SD Gothic Neo"/>
              </a:rPr>
              <a:t>사외 취득 불가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03775" y="5596128"/>
            <a:ext cx="3590543" cy="960120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03775" y="5596128"/>
            <a:ext cx="50292" cy="9601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486655" y="5715000"/>
            <a:ext cx="3297936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100" b="1" i="0">
                <a:solidFill>
                  <a:srgbClr val="0E3A4A"/>
                </a:solidFill>
                <a:latin typeface="Apple SD Gothic Neo"/>
              </a:rPr>
              <a:t>25종+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86655" y="6126480"/>
            <a:ext cx="3297936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141B22"/>
                </a:solidFill>
                <a:latin typeface="Apple SD Gothic Neo"/>
              </a:rPr>
              <a:t>evaluator 카탈로그</a:t>
            </a:r>
          </a:p>
          <a:p>
            <a:r>
              <a:rPr sz="950" b="0" i="0">
                <a:solidFill>
                  <a:srgbClr val="7C8892"/>
                </a:solidFill>
                <a:latin typeface="Apple SD Gothic Neo"/>
              </a:rPr>
              <a:t>회귀 방지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40623" y="5596128"/>
            <a:ext cx="3590543" cy="960120"/>
          </a:xfrm>
          <a:prstGeom prst="rect">
            <a:avLst/>
          </a:prstGeom>
          <a:solidFill>
            <a:srgbClr val="FBEFEA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40623" y="5596128"/>
            <a:ext cx="50292" cy="9601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3503" y="5715000"/>
            <a:ext cx="3297936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100" b="1" i="0">
                <a:solidFill>
                  <a:srgbClr val="B13F1E"/>
                </a:solidFill>
                <a:latin typeface="Apple SD Gothic Neo"/>
              </a:rPr>
              <a:t>12회+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3503" y="6126480"/>
            <a:ext cx="3297936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141B22"/>
                </a:solidFill>
                <a:latin typeface="Apple SD Gothic Neo"/>
              </a:rPr>
              <a:t>플라이휠 L1 사이클</a:t>
            </a:r>
          </a:p>
          <a:p>
            <a:r>
              <a:rPr sz="950" b="0" i="0">
                <a:solidFill>
                  <a:srgbClr val="7C8892"/>
                </a:solidFill>
                <a:latin typeface="Apple SD Gothic Neo"/>
              </a:rPr>
              <a:t>26주 · 격주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03 · RF 파이프라인 구조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3712463" y="6711696"/>
            <a:ext cx="2509005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25 / 70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STAGE DETAIL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S0. 요구사항 · 스펙 정의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225296"/>
            <a:ext cx="11064240" cy="365760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225296"/>
            <a:ext cx="50292" cy="3657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298448"/>
            <a:ext cx="1060704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7C8892"/>
                </a:solidFill>
                <a:latin typeface="Apple SD Gothic Neo"/>
              </a:rPr>
              <a:t>소유자 </a:t>
            </a:r>
            <a:r>
              <a:rPr sz="1150" b="1" i="0">
                <a:solidFill>
                  <a:srgbClr val="B13F1E"/>
                </a:solidFill>
                <a:latin typeface="Apple SD Gothic Neo"/>
              </a:rPr>
              <a:t>RF 설계 1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질문 </a:t>
            </a:r>
            <a:r>
              <a:rPr sz="1150" b="1" i="0">
                <a:solidFill>
                  <a:srgbClr val="141B22"/>
                </a:solidFill>
                <a:latin typeface="Apple SD Gothic Neo"/>
              </a:rPr>
              <a:t>“이 스펙이 맞는 스펙인가”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검증자 </a:t>
            </a:r>
            <a:r>
              <a:rPr sz="1150" b="1" i="0">
                <a:solidFill>
                  <a:srgbClr val="5E6973"/>
                </a:solidFill>
                <a:latin typeface="Apple SD Gothic Neo"/>
              </a:rPr>
              <a:t>V-none / V-soft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19072"/>
          <a:ext cx="11064239" cy="265633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58368"/>
                <a:gridCol w="3977639"/>
                <a:gridCol w="658368"/>
                <a:gridCol w="2788920"/>
                <a:gridCol w="2980944"/>
              </a:tblGrid>
              <a:tr h="34517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ID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작업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유형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출력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스킬 / 검증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S0.0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예외 경로 매핑 (Rev.3 신설) ★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5E6973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"잘못됐을 때" 지도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— (Phase 0)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S0.1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사업/사업자 요구 수집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5E6973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요구 목록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—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S0.2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적용 규격 식별 (3GPP·FCC·ETSI)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규격 항목 트리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spec-find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S0.3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규격 → 시험 항목 매핑 ★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항목-증거 매핑 테이블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cert-map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S0.4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제품 스펙 초안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46E18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스펙 시트 v0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rev-compare · spec-find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S0.5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이전 리비전 대비 델타 분석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변경점 리포트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rev-compare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S0.6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스펙 확정·동결  ◆ 진입점 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5E6973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스펙 시트 v1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—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66928" y="4485132"/>
            <a:ext cx="11064240" cy="475488"/>
          </a:xfrm>
          <a:prstGeom prst="rect">
            <a:avLst/>
          </a:prstGeom>
          <a:solidFill>
            <a:srgbClr val="EC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4485132"/>
            <a:ext cx="50292" cy="47548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4604004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핵심 — 시험 항목-증거 매핑 테이블이 S8까지 살아 있는 뼈대다. 없으면 커버리지 확인이 수작업이 된다.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5148072"/>
            <a:ext cx="118872" cy="118872"/>
          </a:xfrm>
          <a:prstGeom prst="rect">
            <a:avLst/>
          </a:prstGeom>
          <a:solidFill>
            <a:srgbClr val="0F7B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510692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0F7B6C"/>
                </a:solidFill>
                <a:latin typeface="Apple SD Gothic Neo"/>
              </a:rPr>
              <a:t>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자율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62656" y="5148072"/>
            <a:ext cx="118872" cy="118872"/>
          </a:xfrm>
          <a:prstGeom prst="rect">
            <a:avLst/>
          </a:prstGeom>
          <a:solidFill>
            <a:srgbClr val="1F5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145536" y="510692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1F5F9E"/>
                </a:solidFill>
                <a:latin typeface="Apple SD Gothic Neo"/>
              </a:rPr>
              <a:t>A→H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선행·사람 승인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58384" y="5148072"/>
            <a:ext cx="118872" cy="118872"/>
          </a:xfrm>
          <a:prstGeom prst="rect">
            <a:avLst/>
          </a:prstGeom>
          <a:solidFill>
            <a:srgbClr val="B46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41264" y="510692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B46E18"/>
                </a:solidFill>
                <a:latin typeface="Apple SD Gothic Neo"/>
              </a:rPr>
              <a:t>H←A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주도·AI 보조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54112" y="5148072"/>
            <a:ext cx="118872" cy="118872"/>
          </a:xfrm>
          <a:prstGeom prst="rect">
            <a:avLst/>
          </a:prstGeom>
          <a:solidFill>
            <a:srgbClr val="5E69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992" y="510692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5E6973"/>
                </a:solidFill>
                <a:latin typeface="Apple SD Gothic Neo"/>
              </a:rPr>
              <a:t>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전담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03 · RF 파이프라인 구조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3712463" y="6711696"/>
            <a:ext cx="2613547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26 / 70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STAGE DETAIL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S1. 시스템 설계 · 링크버짓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225296"/>
            <a:ext cx="11064240" cy="365760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225296"/>
            <a:ext cx="50292" cy="3657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298448"/>
            <a:ext cx="1060704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7C8892"/>
                </a:solidFill>
                <a:latin typeface="Apple SD Gothic Neo"/>
              </a:rPr>
              <a:t>소유자 </a:t>
            </a:r>
            <a:r>
              <a:rPr sz="1150" b="1" i="0">
                <a:solidFill>
                  <a:srgbClr val="B13F1E"/>
                </a:solidFill>
                <a:latin typeface="Apple SD Gothic Neo"/>
              </a:rPr>
              <a:t>RF 설계 1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질문 </a:t>
            </a:r>
            <a:r>
              <a:rPr sz="1150" b="1" i="0">
                <a:solidFill>
                  <a:srgbClr val="141B22"/>
                </a:solidFill>
                <a:latin typeface="Apple SD Gothic Neo"/>
              </a:rPr>
              <a:t>“이 마진 배분이 옳은가”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검증자 </a:t>
            </a:r>
            <a:r>
              <a:rPr sz="1150" b="1" i="0">
                <a:solidFill>
                  <a:srgbClr val="5E6973"/>
                </a:solidFill>
                <a:latin typeface="Apple SD Gothic Neo"/>
              </a:rPr>
              <a:t>V-none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19072"/>
          <a:ext cx="11064239" cy="265633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58368"/>
                <a:gridCol w="3977639"/>
                <a:gridCol w="658368"/>
                <a:gridCol w="2788920"/>
                <a:gridCol w="2980944"/>
              </a:tblGrid>
              <a:tr h="34517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ID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작업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유형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출력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스킬 / 검증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S1.1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블록 다이어그램 · 체인 구성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5E6973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블록도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—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S1.2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캐스케이드 계산 (NF·IP3·gain)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캐스케이드 표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cascade-calc  [V-hard]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S1.3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마진 배분  ◆ 진입점 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46E18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블록별 스펙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cascade-calc  [V-none]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S1.4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아키텍처 트레이드오프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46E18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결정 문서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cascade-calc · part-find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S1.5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아이솔레이션·에코 마진 설계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46E18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아이솔레이션 예산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iso-budget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S1.6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민감도 분석 (병목 블록 식별)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민감도 리포트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cascade-calc (MC)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S1.7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링크버짓 동결  ◆ 진입점 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5E6973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링크버짓 v1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—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66928" y="4485132"/>
            <a:ext cx="11064240" cy="475488"/>
          </a:xfrm>
          <a:prstGeom prst="rect">
            <a:avLst/>
          </a:prstGeom>
          <a:solidFill>
            <a:srgbClr val="EC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4485132"/>
            <a:ext cx="50292" cy="47548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4604004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S1.2는 순수 계산이라 A(자율). S1.3 마진 배분은 원가·일정·기술 리스크의 교환 — V-none이라 사람이 결정한다.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5148072"/>
            <a:ext cx="118872" cy="118872"/>
          </a:xfrm>
          <a:prstGeom prst="rect">
            <a:avLst/>
          </a:prstGeom>
          <a:solidFill>
            <a:srgbClr val="0F7B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510692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0F7B6C"/>
                </a:solidFill>
                <a:latin typeface="Apple SD Gothic Neo"/>
              </a:rPr>
              <a:t>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자율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62656" y="5148072"/>
            <a:ext cx="118872" cy="118872"/>
          </a:xfrm>
          <a:prstGeom prst="rect">
            <a:avLst/>
          </a:prstGeom>
          <a:solidFill>
            <a:srgbClr val="1F5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145536" y="510692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1F5F9E"/>
                </a:solidFill>
                <a:latin typeface="Apple SD Gothic Neo"/>
              </a:rPr>
              <a:t>A→H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선행·사람 승인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58384" y="5148072"/>
            <a:ext cx="118872" cy="118872"/>
          </a:xfrm>
          <a:prstGeom prst="rect">
            <a:avLst/>
          </a:prstGeom>
          <a:solidFill>
            <a:srgbClr val="B46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41264" y="510692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B46E18"/>
                </a:solidFill>
                <a:latin typeface="Apple SD Gothic Neo"/>
              </a:rPr>
              <a:t>H←A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주도·AI 보조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54112" y="5148072"/>
            <a:ext cx="118872" cy="118872"/>
          </a:xfrm>
          <a:prstGeom prst="rect">
            <a:avLst/>
          </a:prstGeom>
          <a:solidFill>
            <a:srgbClr val="5E69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992" y="510692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5E6973"/>
                </a:solidFill>
                <a:latin typeface="Apple SD Gothic Neo"/>
              </a:rPr>
              <a:t>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전담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03 · RF 파이프라인 구조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3712463" y="6711696"/>
            <a:ext cx="2718089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27 / 70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STAGE DETAIL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S2. 회로 설계 · 시뮬레이션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225296"/>
            <a:ext cx="11064240" cy="365760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225296"/>
            <a:ext cx="50292" cy="3657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298448"/>
            <a:ext cx="1060704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7C8892"/>
                </a:solidFill>
                <a:latin typeface="Apple SD Gothic Neo"/>
              </a:rPr>
              <a:t>소유자 </a:t>
            </a:r>
            <a:r>
              <a:rPr sz="1150" b="1" i="0">
                <a:solidFill>
                  <a:srgbClr val="B13F1E"/>
                </a:solidFill>
                <a:latin typeface="Apple SD Gothic Neo"/>
              </a:rPr>
              <a:t>RF 설계 2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질문 </a:t>
            </a:r>
            <a:r>
              <a:rPr sz="1150" b="1" i="0">
                <a:solidFill>
                  <a:srgbClr val="141B22"/>
                </a:solidFill>
                <a:latin typeface="Apple SD Gothic Neo"/>
              </a:rPr>
              <a:t>“이 회로가 스펙을 만족하는가”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검증자 </a:t>
            </a:r>
            <a:r>
              <a:rPr sz="1150" b="1" i="0">
                <a:solidFill>
                  <a:srgbClr val="0F7B6C"/>
                </a:solidFill>
                <a:latin typeface="Apple SD Gothic Neo"/>
              </a:rPr>
              <a:t>V-hard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19072"/>
          <a:ext cx="11064239" cy="305866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58368"/>
                <a:gridCol w="3977639"/>
                <a:gridCol w="658368"/>
                <a:gridCol w="2788920"/>
                <a:gridCol w="2980944"/>
              </a:tblGrid>
              <a:tr h="3183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ID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작업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유형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출력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스킬 / 검증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0448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S2.1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부품 후보 탐색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후보 비교표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part-find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448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S2.2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부품 선정  ◆ 진입점 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46E18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BOM 초안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part-find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448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S2.3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회로 설계 (정합·바이어스·필터)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5E6973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스키매틱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—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448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S2.4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회로 시뮬 배치 실행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시뮬 결과 전량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sim-run  [V-hard]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448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S2.5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시뮬 결과 vs 블록 스펙 대조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갭 리포트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spec-mask-check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448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S2.6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안정성 분석 (K-factor / μ)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안정성 리포트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stability-check  [V-hard]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448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S2.7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코너 시뮬 (부품 편차·온도)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코너 매트릭스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sim-run · corner-matrix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448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S2.8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설계 수정 반복  ← sample-n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46E18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스키매틱 rev+1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rev-compare · sample-n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448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S2.9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회로 리뷰  ◆ 진입점 5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5E6973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리뷰 기록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—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66928" y="4887468"/>
            <a:ext cx="11064240" cy="475488"/>
          </a:xfrm>
          <a:prstGeom prst="rect">
            <a:avLst/>
          </a:prstGeom>
          <a:solidFill>
            <a:srgbClr val="EC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4887468"/>
            <a:ext cx="50292" cy="47548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500634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야간 자동화 대상 — S2.4·S2.6·S2.7은 밤에 돌린다. S2.8 수정안에는 sample-n(n=3~5) 적용 후보.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5550407"/>
            <a:ext cx="118872" cy="118872"/>
          </a:xfrm>
          <a:prstGeom prst="rect">
            <a:avLst/>
          </a:prstGeom>
          <a:solidFill>
            <a:srgbClr val="0F7B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5509259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0F7B6C"/>
                </a:solidFill>
                <a:latin typeface="Apple SD Gothic Neo"/>
              </a:rPr>
              <a:t>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자율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62656" y="5550407"/>
            <a:ext cx="118872" cy="118872"/>
          </a:xfrm>
          <a:prstGeom prst="rect">
            <a:avLst/>
          </a:prstGeom>
          <a:solidFill>
            <a:srgbClr val="1F5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145536" y="5509259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1F5F9E"/>
                </a:solidFill>
                <a:latin typeface="Apple SD Gothic Neo"/>
              </a:rPr>
              <a:t>A→H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선행·사람 승인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58384" y="5550407"/>
            <a:ext cx="118872" cy="118872"/>
          </a:xfrm>
          <a:prstGeom prst="rect">
            <a:avLst/>
          </a:prstGeom>
          <a:solidFill>
            <a:srgbClr val="B46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41264" y="5509259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B46E18"/>
                </a:solidFill>
                <a:latin typeface="Apple SD Gothic Neo"/>
              </a:rPr>
              <a:t>H←A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주도·AI 보조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54112" y="5550407"/>
            <a:ext cx="118872" cy="118872"/>
          </a:xfrm>
          <a:prstGeom prst="rect">
            <a:avLst/>
          </a:prstGeom>
          <a:solidFill>
            <a:srgbClr val="5E69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992" y="5509259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5E6973"/>
                </a:solidFill>
                <a:latin typeface="Apple SD Gothic Neo"/>
              </a:rPr>
              <a:t>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전담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03 · RF 파이프라인 구조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3712463" y="6711696"/>
            <a:ext cx="2822630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28 / 70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STAGE DETAIL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S3. EM 시뮬 · 레이아웃 · 기구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225296"/>
            <a:ext cx="11064240" cy="365760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225296"/>
            <a:ext cx="50292" cy="3657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298448"/>
            <a:ext cx="1060704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7C8892"/>
                </a:solidFill>
                <a:latin typeface="Apple SD Gothic Neo"/>
              </a:rPr>
              <a:t>소유자 </a:t>
            </a:r>
            <a:r>
              <a:rPr sz="1150" b="1" i="0">
                <a:solidFill>
                  <a:srgbClr val="B13F1E"/>
                </a:solidFill>
                <a:latin typeface="Apple SD Gothic Neo"/>
              </a:rPr>
              <a:t>RF 설계 2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질문 </a:t>
            </a:r>
            <a:r>
              <a:rPr sz="1150" b="1" i="0">
                <a:solidFill>
                  <a:srgbClr val="141B22"/>
                </a:solidFill>
                <a:latin typeface="Apple SD Gothic Neo"/>
              </a:rPr>
              <a:t>“실물에서 동작하는가”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검증자 </a:t>
            </a:r>
            <a:r>
              <a:rPr sz="1150" b="1" i="0">
                <a:solidFill>
                  <a:srgbClr val="0F7B6C"/>
                </a:solidFill>
                <a:latin typeface="Apple SD Gothic Neo"/>
              </a:rPr>
              <a:t>V-hard / V-none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19072"/>
          <a:ext cx="11064239" cy="265633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58368"/>
                <a:gridCol w="3977639"/>
                <a:gridCol w="658368"/>
                <a:gridCol w="2788920"/>
                <a:gridCol w="2980944"/>
              </a:tblGrid>
              <a:tr h="34517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ID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작업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유형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출력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스킬 / 검증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S3.1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EM 구조 모델링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5E6973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EM 모델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—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S3.2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EM 시뮬 배치 실행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EM 결과 전량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sim-run  [V-hard]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S3.3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EM 결과의 회로 모델 반영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갱신된 회로 모델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sim-artifact-pull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S3.4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레이아웃 (임피던스·아이솔레이션)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5E6973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레이아웃 파일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—  [V-none]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S3.5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DRC · 임피던스 검증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검증 리포트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layout-pull  [V-hard]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S3.6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레이아웃 리뷰  ◆ 진입점 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46E18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리뷰 기록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layout-pull · rev-compare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S3.7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열 설계 검토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46E18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열 리포트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thermal-corr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66928" y="4485132"/>
            <a:ext cx="11064240" cy="475488"/>
          </a:xfrm>
          <a:prstGeom prst="rect">
            <a:avLst/>
          </a:prstGeom>
          <a:solidFill>
            <a:srgbClr val="EC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4485132"/>
            <a:ext cx="50292" cy="47548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4604004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레이아웃 자체는 사람의 일(V-none)로 남는다. 자동화 대상은 EM 배치 실행과 DRC·임피던스 검증(V-hard)이다.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5148072"/>
            <a:ext cx="118872" cy="118872"/>
          </a:xfrm>
          <a:prstGeom prst="rect">
            <a:avLst/>
          </a:prstGeom>
          <a:solidFill>
            <a:srgbClr val="0F7B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510692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0F7B6C"/>
                </a:solidFill>
                <a:latin typeface="Apple SD Gothic Neo"/>
              </a:rPr>
              <a:t>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자율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62656" y="5148072"/>
            <a:ext cx="118872" cy="118872"/>
          </a:xfrm>
          <a:prstGeom prst="rect">
            <a:avLst/>
          </a:prstGeom>
          <a:solidFill>
            <a:srgbClr val="1F5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145536" y="510692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1F5F9E"/>
                </a:solidFill>
                <a:latin typeface="Apple SD Gothic Neo"/>
              </a:rPr>
              <a:t>A→H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선행·사람 승인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58384" y="5148072"/>
            <a:ext cx="118872" cy="118872"/>
          </a:xfrm>
          <a:prstGeom prst="rect">
            <a:avLst/>
          </a:prstGeom>
          <a:solidFill>
            <a:srgbClr val="B46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41264" y="510692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B46E18"/>
                </a:solidFill>
                <a:latin typeface="Apple SD Gothic Neo"/>
              </a:rPr>
              <a:t>H←A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주도·AI 보조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54112" y="5148072"/>
            <a:ext cx="118872" cy="118872"/>
          </a:xfrm>
          <a:prstGeom prst="rect">
            <a:avLst/>
          </a:prstGeom>
          <a:solidFill>
            <a:srgbClr val="5E69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992" y="510692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5E6973"/>
                </a:solidFill>
                <a:latin typeface="Apple SD Gothic Neo"/>
              </a:rPr>
              <a:t>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전담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03 · RF 파이프라인 구조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3712463" y="6711696"/>
            <a:ext cx="2927172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29 / 70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STAGE DETAIL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S4. 시작품 제작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225296"/>
            <a:ext cx="11064240" cy="365760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225296"/>
            <a:ext cx="50292" cy="3657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298448"/>
            <a:ext cx="1060704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7C8892"/>
                </a:solidFill>
                <a:latin typeface="Apple SD Gothic Neo"/>
              </a:rPr>
              <a:t>소유자 </a:t>
            </a:r>
            <a:r>
              <a:rPr sz="1150" b="1" i="0">
                <a:solidFill>
                  <a:srgbClr val="B13F1E"/>
                </a:solidFill>
                <a:latin typeface="Apple SD Gothic Neo"/>
              </a:rPr>
              <a:t>T&amp;M 자동화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질문 </a:t>
            </a:r>
            <a:r>
              <a:rPr sz="1150" b="1" i="0">
                <a:solidFill>
                  <a:srgbClr val="141B22"/>
                </a:solidFill>
                <a:latin typeface="Apple SD Gothic Neo"/>
              </a:rPr>
              <a:t>“이 물건의 이력을 추적할 수 있는가”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검증자 </a:t>
            </a:r>
            <a:r>
              <a:rPr sz="1150" b="1" i="0">
                <a:solidFill>
                  <a:srgbClr val="5E6973"/>
                </a:solidFill>
                <a:latin typeface="Apple SD Gothic Neo"/>
              </a:rPr>
              <a:t>V-none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19072"/>
          <a:ext cx="11064239" cy="168249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58368"/>
                <a:gridCol w="3977639"/>
                <a:gridCol w="658368"/>
                <a:gridCol w="2788920"/>
                <a:gridCol w="2980944"/>
              </a:tblGrid>
              <a:tr h="348625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ID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작업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유형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출력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스킬 / 검증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3346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S4.1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BOM 확정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BOM v1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bom-pull · bom-diff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346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S4.2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발주 · 입고 (로트/배치 번호 ★)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5E6973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부품 + 로트 기록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—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3346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S4.3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조립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5E6973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시작품 N대 + SN 발번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—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346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S4.4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초기 통전 · 안전 확인  ◆ 진입점 7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5E6973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통전 기록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안전 룰 R2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66928" y="3511296"/>
            <a:ext cx="11064240" cy="475488"/>
          </a:xfrm>
          <a:prstGeom prst="rect">
            <a:avLst/>
          </a:prstGeom>
          <a:solidFill>
            <a:srgbClr val="EC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3511296"/>
            <a:ext cx="50292" cy="47548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3630168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S4.2의 로트/배치 번호 기록이 파일럿의 숨은 성패 요인 — 없으면 유닛 편차가 부품 산포인지 조립 산포인지 구분 불가.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174235"/>
            <a:ext cx="118872" cy="118872"/>
          </a:xfrm>
          <a:prstGeom prst="rect">
            <a:avLst/>
          </a:prstGeom>
          <a:solidFill>
            <a:srgbClr val="0F7B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4133087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0F7B6C"/>
                </a:solidFill>
                <a:latin typeface="Apple SD Gothic Neo"/>
              </a:rPr>
              <a:t>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자율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62656" y="4174235"/>
            <a:ext cx="118872" cy="118872"/>
          </a:xfrm>
          <a:prstGeom prst="rect">
            <a:avLst/>
          </a:prstGeom>
          <a:solidFill>
            <a:srgbClr val="1F5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145536" y="4133087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1F5F9E"/>
                </a:solidFill>
                <a:latin typeface="Apple SD Gothic Neo"/>
              </a:rPr>
              <a:t>A→H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선행·사람 승인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58384" y="4174235"/>
            <a:ext cx="118872" cy="118872"/>
          </a:xfrm>
          <a:prstGeom prst="rect">
            <a:avLst/>
          </a:prstGeom>
          <a:solidFill>
            <a:srgbClr val="B46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41264" y="4133087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B46E18"/>
                </a:solidFill>
                <a:latin typeface="Apple SD Gothic Neo"/>
              </a:rPr>
              <a:t>H←A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주도·AI 보조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54112" y="4174235"/>
            <a:ext cx="118872" cy="118872"/>
          </a:xfrm>
          <a:prstGeom prst="rect">
            <a:avLst/>
          </a:prstGeom>
          <a:solidFill>
            <a:srgbClr val="5E69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992" y="4133087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5E6973"/>
                </a:solidFill>
                <a:latin typeface="Apple SD Gothic Neo"/>
              </a:rPr>
              <a:t>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전담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03 · RF 파이프라인 구조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3712463" y="6711696"/>
            <a:ext cx="3031714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30 / 70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STAGE DETAIL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S5. 보드 브링업 · 기본 측정  ★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225296"/>
            <a:ext cx="11064240" cy="365760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225296"/>
            <a:ext cx="50292" cy="3657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298448"/>
            <a:ext cx="1060704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7C8892"/>
                </a:solidFill>
                <a:latin typeface="Apple SD Gothic Neo"/>
              </a:rPr>
              <a:t>소유자 </a:t>
            </a:r>
            <a:r>
              <a:rPr sz="1150" b="1" i="0">
                <a:solidFill>
                  <a:srgbClr val="B13F1E"/>
                </a:solidFill>
                <a:latin typeface="Apple SD Gothic Neo"/>
              </a:rPr>
              <a:t>RF 설계 3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질문 </a:t>
            </a:r>
            <a:r>
              <a:rPr sz="1150" b="1" i="0">
                <a:solidFill>
                  <a:srgbClr val="141B22"/>
                </a:solidFill>
                <a:latin typeface="Apple SD Gothic Neo"/>
              </a:rPr>
              <a:t>“이 측정을 신뢰할 수 있는가”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검증자 </a:t>
            </a:r>
            <a:r>
              <a:rPr sz="1150" b="1" i="0">
                <a:solidFill>
                  <a:srgbClr val="0F7B6C"/>
                </a:solidFill>
                <a:latin typeface="Apple SD Gothic Neo"/>
              </a:rPr>
              <a:t>V-hard / V-soft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19072"/>
          <a:ext cx="11064239" cy="308152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58368"/>
                <a:gridCol w="3977639"/>
                <a:gridCol w="658368"/>
                <a:gridCol w="2788920"/>
                <a:gridCol w="2980944"/>
              </a:tblGrid>
              <a:tr h="291667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ID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작업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유형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출력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스킬 / 검증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27898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S5.1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전원 · PLL 락 확인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5E6973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브링업 기록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—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7898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S5.2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측정 셋업 구성 · 교정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5E6973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교정 기록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룰 R5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7898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S5.3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S-파라미터 측정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.s2p 전량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sparam-pull  [V-hard]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7898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S5.4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이득/NF/P1dB/OIP3 측정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측정 파일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sparam-pull · spectrum-pull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7898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S5.5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ACLR/EVM/스퓨리어스 측정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스펙트럼 캡처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spectrum-pull  [V-hard]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7898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S5.6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아이솔레이션 · 발진 확인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아이솔레이션 리포트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iso-budget · stability-check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7898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S5.7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측정 vs 스펙 판정  ◆ 진입점 8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verdict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spec-mask-check  [V-hard]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7898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S5.8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시뮬 vs 실측 편차 분석 ★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편차 리포트 + 가설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sim-meas-delta  [V-soft]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7898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S5.9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이상 원인 조사  ← sample-n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증거 붙은 이슈 + 설명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다수 조합 · explain-change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7898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S5.10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수정안 도출  ◆ 진입점 9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46E18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ECO 초안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eco-impact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66928" y="4910328"/>
            <a:ext cx="11064240" cy="475488"/>
          </a:xfrm>
          <a:prstGeom prst="rect">
            <a:avLst/>
          </a:prstGeom>
          <a:solidFill>
            <a:srgbClr val="EC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4910328"/>
            <a:ext cx="50292" cy="47548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502920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S5.8(시뮬 vs 실측 편차)이 최고가치 산출물. S5.9 원인 조사에 sample-n(n=5~10) 적용 후보 — 가설 후보군이 넓어진다.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5573268"/>
            <a:ext cx="118872" cy="118872"/>
          </a:xfrm>
          <a:prstGeom prst="rect">
            <a:avLst/>
          </a:prstGeom>
          <a:solidFill>
            <a:srgbClr val="0F7B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5532120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0F7B6C"/>
                </a:solidFill>
                <a:latin typeface="Apple SD Gothic Neo"/>
              </a:rPr>
              <a:t>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자율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62656" y="5573268"/>
            <a:ext cx="118872" cy="118872"/>
          </a:xfrm>
          <a:prstGeom prst="rect">
            <a:avLst/>
          </a:prstGeom>
          <a:solidFill>
            <a:srgbClr val="1F5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145536" y="5532120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1F5F9E"/>
                </a:solidFill>
                <a:latin typeface="Apple SD Gothic Neo"/>
              </a:rPr>
              <a:t>A→H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선행·사람 승인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58384" y="5573268"/>
            <a:ext cx="118872" cy="118872"/>
          </a:xfrm>
          <a:prstGeom prst="rect">
            <a:avLst/>
          </a:prstGeom>
          <a:solidFill>
            <a:srgbClr val="B46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41264" y="5532120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B46E18"/>
                </a:solidFill>
                <a:latin typeface="Apple SD Gothic Neo"/>
              </a:rPr>
              <a:t>H←A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주도·AI 보조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54112" y="5573268"/>
            <a:ext cx="118872" cy="118872"/>
          </a:xfrm>
          <a:prstGeom prst="rect">
            <a:avLst/>
          </a:prstGeom>
          <a:solidFill>
            <a:srgbClr val="5E69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992" y="5532120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5E6973"/>
                </a:solidFill>
                <a:latin typeface="Apple SD Gothic Neo"/>
              </a:rPr>
              <a:t>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전담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03 · RF 파이프라인 구조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3712463" y="6711696"/>
            <a:ext cx="3136256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31 / 70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STAGE DETAIL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S6. 펌웨어 · DSP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225296"/>
            <a:ext cx="11064240" cy="365760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225296"/>
            <a:ext cx="50292" cy="3657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298448"/>
            <a:ext cx="1060704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7C8892"/>
                </a:solidFill>
                <a:latin typeface="Apple SD Gothic Neo"/>
              </a:rPr>
              <a:t>소유자 </a:t>
            </a:r>
            <a:r>
              <a:rPr sz="1150" b="1" i="0">
                <a:solidFill>
                  <a:srgbClr val="B13F1E"/>
                </a:solidFill>
                <a:latin typeface="Apple SD Gothic Neo"/>
              </a:rPr>
              <a:t>FW / DSP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질문 </a:t>
            </a:r>
            <a:r>
              <a:rPr sz="1150" b="1" i="0">
                <a:solidFill>
                  <a:srgbClr val="141B22"/>
                </a:solidFill>
                <a:latin typeface="Apple SD Gothic Neo"/>
              </a:rPr>
              <a:t>“안전하고 의도대로 동작하는가”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검증자 </a:t>
            </a:r>
            <a:r>
              <a:rPr sz="1150" b="1" i="0">
                <a:solidFill>
                  <a:srgbClr val="0F7B6C"/>
                </a:solidFill>
                <a:latin typeface="Apple SD Gothic Neo"/>
              </a:rPr>
              <a:t>V-hard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19072"/>
          <a:ext cx="11064239" cy="276148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58368"/>
                <a:gridCol w="3977639"/>
                <a:gridCol w="658368"/>
                <a:gridCol w="2788920"/>
                <a:gridCol w="2980944"/>
              </a:tblGrid>
              <a:tr h="319167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ID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작업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유형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출력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스킬 / 검증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0529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S6.1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AGC/ALC 루프 구현·튜닝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46E18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FW 모듈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fwtrace-pull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529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S6.2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DPD 학습 · 수렴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DPD 계수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dpd-conv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529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S6.3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발진/에코 검출 로직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46E18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검출 알고리즘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iso-budget · fwtrace-pull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529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S6.4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알람 · 모니터링 인터페이스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FW 모듈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—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529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S6.5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FW 빌드 · 회귀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바이너리 + 리포트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—  [V-hard]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529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S6.6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FW 이슈 재현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재현 스크립트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fw-repro · fwtrace-pull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529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S6.7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FW 자동 수정 PR ★ ← sample-n  ◆ 진입점 10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PR (회귀 통과 필수)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fw-repro · explain-change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529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S6.8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FW 플래시  ◆ 진입점 11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5E6973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갱신된 DUT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승인 게이트 (영구 H)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66928" y="4590288"/>
            <a:ext cx="11064240" cy="475488"/>
          </a:xfrm>
          <a:prstGeom prst="rect">
            <a:avLst/>
          </a:prstGeom>
          <a:solidFill>
            <a:srgbClr val="EC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4590288"/>
            <a:ext cx="50292" cy="47548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470916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S6.7 자동 PR에 sample-n(n=3~5, 회귀 스위트가 검증자) 적용. S6.8 플래시는 되돌릴 수 없어 영구히 H.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5253228"/>
            <a:ext cx="118872" cy="118872"/>
          </a:xfrm>
          <a:prstGeom prst="rect">
            <a:avLst/>
          </a:prstGeom>
          <a:solidFill>
            <a:srgbClr val="0F7B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5212080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0F7B6C"/>
                </a:solidFill>
                <a:latin typeface="Apple SD Gothic Neo"/>
              </a:rPr>
              <a:t>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자율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62656" y="5253228"/>
            <a:ext cx="118872" cy="118872"/>
          </a:xfrm>
          <a:prstGeom prst="rect">
            <a:avLst/>
          </a:prstGeom>
          <a:solidFill>
            <a:srgbClr val="1F5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145536" y="5212080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1F5F9E"/>
                </a:solidFill>
                <a:latin typeface="Apple SD Gothic Neo"/>
              </a:rPr>
              <a:t>A→H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선행·사람 승인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58384" y="5253228"/>
            <a:ext cx="118872" cy="118872"/>
          </a:xfrm>
          <a:prstGeom prst="rect">
            <a:avLst/>
          </a:prstGeom>
          <a:solidFill>
            <a:srgbClr val="B46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41264" y="5212080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B46E18"/>
                </a:solidFill>
                <a:latin typeface="Apple SD Gothic Neo"/>
              </a:rPr>
              <a:t>H←A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주도·AI 보조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54112" y="5253228"/>
            <a:ext cx="118872" cy="118872"/>
          </a:xfrm>
          <a:prstGeom prst="rect">
            <a:avLst/>
          </a:prstGeom>
          <a:solidFill>
            <a:srgbClr val="5E69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992" y="5212080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5E6973"/>
                </a:solidFill>
                <a:latin typeface="Apple SD Gothic Neo"/>
              </a:rPr>
              <a:t>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전담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03 · RF 파이프라인 구조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3712463" y="6711696"/>
            <a:ext cx="3240798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32 / 70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STAGE DETAIL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S7. 코너 · 안정성 검증  ★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225296"/>
            <a:ext cx="11064240" cy="365760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225296"/>
            <a:ext cx="50292" cy="3657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298448"/>
            <a:ext cx="1060704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7C8892"/>
                </a:solidFill>
                <a:latin typeface="Apple SD Gothic Neo"/>
              </a:rPr>
              <a:t>소유자 </a:t>
            </a:r>
            <a:r>
              <a:rPr sz="1150" b="1" i="0">
                <a:solidFill>
                  <a:srgbClr val="B13F1E"/>
                </a:solidFill>
                <a:latin typeface="Apple SD Gothic Neo"/>
              </a:rPr>
              <a:t>RF 설계 3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질문 </a:t>
            </a:r>
            <a:r>
              <a:rPr sz="1150" b="1" i="0">
                <a:solidFill>
                  <a:srgbClr val="141B22"/>
                </a:solidFill>
                <a:latin typeface="Apple SD Gothic Neo"/>
              </a:rPr>
              <a:t>“코너에서 살아남는가”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검증자 </a:t>
            </a:r>
            <a:r>
              <a:rPr sz="1150" b="1" i="0">
                <a:solidFill>
                  <a:srgbClr val="0F7B6C"/>
                </a:solidFill>
                <a:latin typeface="Apple SD Gothic Neo"/>
              </a:rPr>
              <a:t>V-hard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19072"/>
          <a:ext cx="11064239" cy="305866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58368"/>
                <a:gridCol w="3977639"/>
                <a:gridCol w="658368"/>
                <a:gridCol w="2788920"/>
                <a:gridCol w="2980944"/>
              </a:tblGrid>
              <a:tr h="3183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ID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작업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유형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출력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스킬 / 검증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0448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S7.1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코너 매트릭스 정의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코너 계획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corner-matrix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448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S7.2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챔버 코너 측정 자동 실행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측정 전량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sparam-pull  [V-hard]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448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S7.3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코너 커버리지 갭 탐지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갭 리포트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corner-matrix  [V-hard]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448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S7.4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온도 드리프트 상관 분석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상관 리포트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thermal-corr  [V-soft]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448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S7.5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유닛 간 편차 분석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산포 리포트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rev-compare · corner-matrix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448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S7.6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장시간 안정성(burn-in) 모니터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트렌드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fwtrace-pull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448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S7.7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마진 축소 조기 경보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경보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spec-mask-check  [V-hard]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448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S7.8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코너 실패 원인 조사  ◆ 진입점 12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증거 붙은 이슈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다수 조합 · sample-n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448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S7.9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신규 실패 → evaluator 등록 ★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evaluator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gen-verifier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66928" y="4887468"/>
            <a:ext cx="11064240" cy="475488"/>
          </a:xfrm>
          <a:prstGeom prst="rect">
            <a:avLst/>
          </a:prstGeom>
          <a:solidFill>
            <a:srgbClr val="EC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4887468"/>
            <a:ext cx="50292" cy="47548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500634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S7.9(신규 실패 → evaluator 등록)가 학습이 조직에 축적되는 유일한 경로. 규명 직후 그 자리에서 만들지 않으면 만들어지지 않는다.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5550407"/>
            <a:ext cx="118872" cy="118872"/>
          </a:xfrm>
          <a:prstGeom prst="rect">
            <a:avLst/>
          </a:prstGeom>
          <a:solidFill>
            <a:srgbClr val="0F7B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5509259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0F7B6C"/>
                </a:solidFill>
                <a:latin typeface="Apple SD Gothic Neo"/>
              </a:rPr>
              <a:t>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자율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62656" y="5550407"/>
            <a:ext cx="118872" cy="118872"/>
          </a:xfrm>
          <a:prstGeom prst="rect">
            <a:avLst/>
          </a:prstGeom>
          <a:solidFill>
            <a:srgbClr val="1F5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145536" y="5509259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1F5F9E"/>
                </a:solidFill>
                <a:latin typeface="Apple SD Gothic Neo"/>
              </a:rPr>
              <a:t>A→H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선행·사람 승인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58384" y="5550407"/>
            <a:ext cx="118872" cy="118872"/>
          </a:xfrm>
          <a:prstGeom prst="rect">
            <a:avLst/>
          </a:prstGeom>
          <a:solidFill>
            <a:srgbClr val="B46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41264" y="5509259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B46E18"/>
                </a:solidFill>
                <a:latin typeface="Apple SD Gothic Neo"/>
              </a:rPr>
              <a:t>H←A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주도·AI 보조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54112" y="5550407"/>
            <a:ext cx="118872" cy="118872"/>
          </a:xfrm>
          <a:prstGeom prst="rect">
            <a:avLst/>
          </a:prstGeom>
          <a:solidFill>
            <a:srgbClr val="5E69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992" y="5509259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5E6973"/>
                </a:solidFill>
                <a:latin typeface="Apple SD Gothic Neo"/>
              </a:rPr>
              <a:t>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전담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03 · RF 파이프라인 구조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3712463" y="6711696"/>
            <a:ext cx="3345340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33 / 70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STAGE DETAIL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S8. 규격 사전검증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225296"/>
            <a:ext cx="11064240" cy="365760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225296"/>
            <a:ext cx="50292" cy="3657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298448"/>
            <a:ext cx="1060704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7C8892"/>
                </a:solidFill>
                <a:latin typeface="Apple SD Gothic Neo"/>
              </a:rPr>
              <a:t>소유자 </a:t>
            </a:r>
            <a:r>
              <a:rPr sz="1150" b="1" i="0">
                <a:solidFill>
                  <a:srgbClr val="B13F1E"/>
                </a:solidFill>
                <a:latin typeface="Apple SD Gothic Neo"/>
              </a:rPr>
              <a:t>Factory Lead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질문 </a:t>
            </a:r>
            <a:r>
              <a:rPr sz="1150" b="1" i="0">
                <a:solidFill>
                  <a:srgbClr val="141B22"/>
                </a:solidFill>
                <a:latin typeface="Apple SD Gothic Neo"/>
              </a:rPr>
              <a:t>“인증에 나가도 되는가”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검증자 </a:t>
            </a:r>
            <a:r>
              <a:rPr sz="1150" b="1" i="0">
                <a:solidFill>
                  <a:srgbClr val="0F7B6C"/>
                </a:solidFill>
                <a:latin typeface="Apple SD Gothic Neo"/>
              </a:rPr>
              <a:t>V-hard / V-none(제출)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19072"/>
          <a:ext cx="11064239" cy="265633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58368"/>
                <a:gridCol w="3977639"/>
                <a:gridCol w="658368"/>
                <a:gridCol w="2788920"/>
                <a:gridCol w="2980944"/>
              </a:tblGrid>
              <a:tr h="34517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ID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작업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유형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출력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스킬 / 검증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S8.1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시험 항목-증거 커버리지 점검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커버리지 리포트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cert-map (R3)  [V-hard]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S8.2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미충족 항목 측정 계획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추가 측정 계획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corner-matrix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S8.3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스퓨리어스/대역외 마스크 검증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0F7B6C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verdict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spec-mask-check (R1)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S8.4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EMC 사전 점검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46E18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리포트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spectrum-pull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S8.5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마진 부족 항목 대응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46E18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설계 수정안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eco-impact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S8.6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인증 제출 판단  ◆ 진입점 13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5E6973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제출 결정 + 서명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R3 통과 필수  [V-none]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30166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S8.7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인증기관 대응 문서 작성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46E18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시험 성적 자료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—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66928" y="4485132"/>
            <a:ext cx="11064240" cy="475488"/>
          </a:xfrm>
          <a:prstGeom prst="rect">
            <a:avLst/>
          </a:prstGeom>
          <a:solidFill>
            <a:srgbClr val="EC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4485132"/>
            <a:ext cx="50292" cy="47548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4604004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절대 규칙 — 에이전트는 커버리지 계산과 증거 정리만. 합·부 판정은 룰 엔진이, 제출 판단은 사람이. 인증 문서에 에이전트 생성 텍스트를 직접 인용하지 않는다.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5148072"/>
            <a:ext cx="118872" cy="118872"/>
          </a:xfrm>
          <a:prstGeom prst="rect">
            <a:avLst/>
          </a:prstGeom>
          <a:solidFill>
            <a:srgbClr val="0F7B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510692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0F7B6C"/>
                </a:solidFill>
                <a:latin typeface="Apple SD Gothic Neo"/>
              </a:rPr>
              <a:t>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자율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62656" y="5148072"/>
            <a:ext cx="118872" cy="118872"/>
          </a:xfrm>
          <a:prstGeom prst="rect">
            <a:avLst/>
          </a:prstGeom>
          <a:solidFill>
            <a:srgbClr val="1F5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145536" y="510692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1F5F9E"/>
                </a:solidFill>
                <a:latin typeface="Apple SD Gothic Neo"/>
              </a:rPr>
              <a:t>A→H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선행·사람 승인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58384" y="5148072"/>
            <a:ext cx="118872" cy="118872"/>
          </a:xfrm>
          <a:prstGeom prst="rect">
            <a:avLst/>
          </a:prstGeom>
          <a:solidFill>
            <a:srgbClr val="B46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41264" y="510692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B46E18"/>
                </a:solidFill>
                <a:latin typeface="Apple SD Gothic Neo"/>
              </a:rPr>
              <a:t>H←A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주도·AI 보조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54112" y="5148072"/>
            <a:ext cx="118872" cy="118872"/>
          </a:xfrm>
          <a:prstGeom prst="rect">
            <a:avLst/>
          </a:prstGeom>
          <a:solidFill>
            <a:srgbClr val="5E69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992" y="5106924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5E6973"/>
                </a:solidFill>
                <a:latin typeface="Apple SD Gothic Neo"/>
              </a:rPr>
              <a:t>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전담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03 · RF 파이프라인 구조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3712463" y="6711696"/>
            <a:ext cx="3449882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34 / 70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STAGE DETAIL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S9. 설계 동결 · 이관 준비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225296"/>
            <a:ext cx="11064240" cy="365760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225296"/>
            <a:ext cx="50292" cy="3657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298448"/>
            <a:ext cx="1060704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7C8892"/>
                </a:solidFill>
                <a:latin typeface="Apple SD Gothic Neo"/>
              </a:rPr>
              <a:t>소유자 </a:t>
            </a:r>
            <a:r>
              <a:rPr sz="1150" b="1" i="0">
                <a:solidFill>
                  <a:srgbClr val="B13F1E"/>
                </a:solidFill>
                <a:latin typeface="Apple SD Gothic Neo"/>
              </a:rPr>
              <a:t>Factory Lead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질문 </a:t>
            </a:r>
            <a:r>
              <a:rPr sz="1150" b="1" i="0">
                <a:solidFill>
                  <a:srgbClr val="141B22"/>
                </a:solidFill>
                <a:latin typeface="Apple SD Gothic Neo"/>
              </a:rPr>
              <a:t>“이 설계를 동결해도 되는가”</a:t>
            </a:r>
            <a:r>
              <a:rPr sz="1000" b="0" i="0">
                <a:solidFill>
                  <a:srgbClr val="7C8892"/>
                </a:solidFill>
                <a:latin typeface="Apple SD Gothic Neo"/>
              </a:rPr>
              <a:t>   ·   검증자 </a:t>
            </a:r>
            <a:r>
              <a:rPr sz="1150" b="1" i="0">
                <a:solidFill>
                  <a:srgbClr val="5E6973"/>
                </a:solidFill>
                <a:latin typeface="Apple SD Gothic Neo"/>
              </a:rPr>
              <a:t>V-none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19072"/>
          <a:ext cx="11064239" cy="23317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58368"/>
                <a:gridCol w="3977639"/>
                <a:gridCol w="658368"/>
                <a:gridCol w="2788920"/>
                <a:gridCol w="2980944"/>
              </a:tblGrid>
              <a:tr h="345997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ID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작업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유형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출력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스킬 / 검증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30954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S9.1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ECO 정리 · 소진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ECO 최종본 (미결 0건)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eco-impact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0954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S9.2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BOM 최종 확정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BOM v-final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bom-diff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30954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S9.3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캘리브레이션 절차 정의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46E18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캘리브레이션 스펙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cal-trace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0954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S9.4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테스트 스펙 문서화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F5F9E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테스트 스펙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spec-mask-check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30954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S9.5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설계 패키지 동결  ◆ 진입점 14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5E6973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동결 스냅샷 + 서명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전 룰 통과  [V-none]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0954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S9.6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파일럿 회고 · 궤적 압축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46E18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학습 요약 + evaluator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—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66928" y="4160520"/>
            <a:ext cx="11064240" cy="475488"/>
          </a:xfrm>
          <a:prstGeom prst="rect">
            <a:avLst/>
          </a:prstGeom>
          <a:solidFill>
            <a:srgbClr val="EC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4160520"/>
            <a:ext cx="50292" cy="47548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4279392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S9.6의 궤적 압축이 다음 리비전의 출발점. 회고는 문서가 아니라 evaluator와 원장 스냅샷으로 남긴다.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823460"/>
            <a:ext cx="118872" cy="118872"/>
          </a:xfrm>
          <a:prstGeom prst="rect">
            <a:avLst/>
          </a:prstGeom>
          <a:solidFill>
            <a:srgbClr val="0F7B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4782312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0F7B6C"/>
                </a:solidFill>
                <a:latin typeface="Apple SD Gothic Neo"/>
              </a:rPr>
              <a:t>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자율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62656" y="4823460"/>
            <a:ext cx="118872" cy="118872"/>
          </a:xfrm>
          <a:prstGeom prst="rect">
            <a:avLst/>
          </a:prstGeom>
          <a:solidFill>
            <a:srgbClr val="1F5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145536" y="4782312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1F5F9E"/>
                </a:solidFill>
                <a:latin typeface="Apple SD Gothic Neo"/>
              </a:rPr>
              <a:t>A→H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AI 선행·사람 승인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58384" y="4823460"/>
            <a:ext cx="118872" cy="118872"/>
          </a:xfrm>
          <a:prstGeom prst="rect">
            <a:avLst/>
          </a:prstGeom>
          <a:solidFill>
            <a:srgbClr val="B46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41264" y="4782312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B46E18"/>
                </a:solidFill>
                <a:latin typeface="Apple SD Gothic Neo"/>
              </a:rPr>
              <a:t>H←A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주도·AI 보조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54112" y="4823460"/>
            <a:ext cx="118872" cy="118872"/>
          </a:xfrm>
          <a:prstGeom prst="rect">
            <a:avLst/>
          </a:prstGeom>
          <a:solidFill>
            <a:srgbClr val="5E69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992" y="4782312"/>
            <a:ext cx="23774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5E6973"/>
                </a:solidFill>
                <a:latin typeface="Apple SD Gothic Neo"/>
              </a:rPr>
              <a:t>H  </a:t>
            </a:r>
            <a:r>
              <a:rPr sz="1000" b="0" i="0">
                <a:solidFill>
                  <a:srgbClr val="4A5560"/>
                </a:solidFill>
                <a:latin typeface="Apple SD Gothic Neo"/>
              </a:rPr>
              <a:t>사람 전담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03 · RF 파이프라인 구조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3712463" y="6711696"/>
            <a:ext cx="3554423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35 / 70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73 TASKS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스테이지별 유형 · 검증자 분포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353312"/>
          <a:ext cx="7726680" cy="367588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554480"/>
                <a:gridCol w="1234440"/>
                <a:gridCol w="1234440"/>
                <a:gridCol w="1234440"/>
                <a:gridCol w="1234440"/>
                <a:gridCol w="1234440"/>
              </a:tblGrid>
              <a:tr h="319039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스테이지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A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A→H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H←A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H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소계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0516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S0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0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6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516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3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7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516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9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516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S3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7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516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S4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0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0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4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516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S5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5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3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10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516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S6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8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516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S7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5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0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0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9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516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S8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516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S9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0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3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516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20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21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16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16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73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321040" y="1353312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B13F1E"/>
                </a:solidFill>
                <a:latin typeface="Apple SD Gothic Neo"/>
              </a:rPr>
              <a:t>검증자 등급 분포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21040" y="1783080"/>
            <a:ext cx="10972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F7B6C"/>
                </a:solidFill>
                <a:latin typeface="Apple SD Gothic Neo"/>
              </a:rPr>
              <a:t>V-hard</a:t>
            </a:r>
          </a:p>
        </p:txBody>
      </p:sp>
      <p:sp>
        <p:nvSpPr>
          <p:cNvPr id="9" name="Rectangle 8"/>
          <p:cNvSpPr/>
          <p:nvPr/>
        </p:nvSpPr>
        <p:spPr>
          <a:xfrm>
            <a:off x="9418320" y="1819656"/>
            <a:ext cx="1463040" cy="164592"/>
          </a:xfrm>
          <a:prstGeom prst="rect">
            <a:avLst/>
          </a:prstGeom>
          <a:solidFill>
            <a:srgbClr val="0F7B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21040" y="2039112"/>
            <a:ext cx="3200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4A5560"/>
                </a:solidFill>
                <a:latin typeface="Apple SD Gothic Neo"/>
              </a:rPr>
              <a:t>24개  ·  A 가능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1040" y="2386584"/>
            <a:ext cx="10972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F5F9E"/>
                </a:solidFill>
                <a:latin typeface="Apple SD Gothic Neo"/>
              </a:rPr>
              <a:t>V-soft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418320" y="2423160"/>
            <a:ext cx="1645920" cy="164592"/>
          </a:xfrm>
          <a:prstGeom prst="rect">
            <a:avLst/>
          </a:prstGeom>
          <a:solidFill>
            <a:srgbClr val="1F5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21040" y="2642616"/>
            <a:ext cx="3200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4A5560"/>
                </a:solidFill>
                <a:latin typeface="Apple SD Gothic Neo"/>
              </a:rPr>
              <a:t>27개  ·  A→H 까지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2990088"/>
            <a:ext cx="10972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5E6973"/>
                </a:solidFill>
                <a:latin typeface="Apple SD Gothic Neo"/>
              </a:rPr>
              <a:t>V-none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418320" y="3026664"/>
            <a:ext cx="1341120" cy="164592"/>
          </a:xfrm>
          <a:prstGeom prst="rect">
            <a:avLst/>
          </a:prstGeom>
          <a:solidFill>
            <a:srgbClr val="5E69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21040" y="3246120"/>
            <a:ext cx="32004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4A5560"/>
                </a:solidFill>
                <a:latin typeface="Apple SD Gothic Neo"/>
              </a:rPr>
              <a:t>22개  ·  H←A / H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321040" y="3657600"/>
            <a:ext cx="3310128" cy="841248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549640" y="3803904"/>
            <a:ext cx="29260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500" b="1" i="0">
                <a:solidFill>
                  <a:srgbClr val="B13F1E"/>
                </a:solidFill>
                <a:latin typeface="Apple SD Gothic Neo"/>
              </a:rPr>
              <a:t>커버리지 70%</a:t>
            </a:r>
          </a:p>
          <a:p>
            <a:r>
              <a:rPr sz="1100" b="1" i="0">
                <a:solidFill>
                  <a:srgbClr val="141B22"/>
                </a:solidFill>
                <a:latin typeface="Apple SD Gothic Neo"/>
              </a:rPr>
              <a:t>= 자동화 가능 상한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5138928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5138928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525780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A 유형 목표 15%(11개)는 V-hard 24개의 부분집합이어야 한다. V-soft·V-none에서 A가 나오면 R10 위반이다.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5779008"/>
            <a:ext cx="11064240" cy="713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400" b="1" i="0">
                <a:solidFill>
                  <a:srgbClr val="141B22"/>
                </a:solidFill>
                <a:latin typeface="Apple SD Gothic Neo"/>
              </a:rPr>
              <a:t>측정·검증(S5·S7)에 A가 집중된 이유가 Rev.3에서 설명된다</a:t>
            </a:r>
          </a:p>
          <a:p>
            <a:pPr lvl="1">
              <a:spcAft>
                <a:spcPts val="800"/>
              </a:spcAft>
            </a:pPr>
            <a:r>
              <a:rPr sz="1200" b="0" i="0">
                <a:solidFill>
                  <a:srgbClr val="4A5560"/>
                </a:solidFill>
                <a:latin typeface="Apple SD Gothic Neo"/>
              </a:rPr>
              <a:t>     결정론 판정이 가능한 V-hard가 그 구간에 몰려 있기 때문이다. 경험이 아니라 원리였다.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03 · RF 파이프라인 구조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3712463" y="6711696"/>
            <a:ext cx="3658965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36 / 70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OWNERSHIP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소유권 지도 + 검증자 등급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25296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0" i="0">
                <a:solidFill>
                  <a:srgbClr val="4A5560"/>
                </a:solidFill>
                <a:latin typeface="Apple SD Gothic Neo"/>
              </a:rPr>
              <a:t>소유자가 부재일 때 대리가 자동 승계된다. 공백 상태로 두지 않는다.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737360"/>
          <a:ext cx="11064240" cy="384048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68880"/>
                <a:gridCol w="1600200"/>
                <a:gridCol w="4114800"/>
                <a:gridCol w="1234440"/>
                <a:gridCol w="1645920"/>
              </a:tblGrid>
              <a:tr h="333325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스테이지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소유자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이 사람이 답해야 하는 질문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대리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지배적 검증자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188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S0 요구사항·스펙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RF 설계 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이 스펙이 맞는 스펙인가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Lead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V-none / V-soft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188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S1 시스템설계·링크버짓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RF 설계 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이 마진 배분이 옳은가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Lead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V-none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188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S2 회로설계·시뮬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RF 설계 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이 회로가 스펙을 만족하는가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RF 설계 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V-hard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188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S3 EM·레이아웃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RF 설계 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실물에서 동작하는가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T&amp;M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V-hard / V-none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188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S4 시작품 제작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T&amp;M 자동화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이력을 추적할 수 있는가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Lead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V-none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188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S5 브링업·측정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RF 설계 3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이 측정을 신뢰할 수 있는가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T&amp;M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V-hard / V-soft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188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S6 펌웨어·DSP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FW / DSP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안전하고 의도대로 동작하는가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RF 설계 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V-hard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188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S7 코너·안정성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RF 설계 3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코너에서 살아남는가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RF 설계 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V-hard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188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S8 규격 사전검증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Factory Lead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인증에 나가도 되는가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RF 설계 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V-hard / V-none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188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S9 설계동결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Factory Lead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동결해도 되는가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전원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V-none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188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관통 계층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Factory Lead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원장을 신뢰할 수 있는가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플랫폼 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V-hard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66928" y="5687568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580644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검증자 지도의 단독 소유자도 Lead다. 등급 변경은 Lead 승인 사항이며, 이것이 R10을 실효화한다.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03 · RF 파이프라인 구조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712463" y="6711696"/>
            <a:ext cx="3763507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37 / 70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WHERE HUMANS DECIDE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outer loop 진입점 14개 — 9개가 V-none이다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25296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0" i="0">
                <a:solidFill>
                  <a:srgbClr val="4A5560"/>
                </a:solidFill>
                <a:latin typeface="Apple SD Gothic Neo"/>
              </a:rPr>
              <a:t>73개 작업 중 사람이 평결을 내리는 지점은 14개. 여기에 주의를 집중한다.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783080"/>
          <a:ext cx="5394960" cy="299532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11480"/>
                <a:gridCol w="822960"/>
                <a:gridCol w="2286000"/>
                <a:gridCol w="914400"/>
                <a:gridCol w="960120"/>
              </a:tblGrid>
              <a:tr h="3892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#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작업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평결 대상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소유자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검증자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S0.6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스펙 동결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RF1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V-none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S1.3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마진 배분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RF1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V-none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S1.7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링크버짓 동결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RF1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V-none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S2.2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부품 선정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RF2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V-soft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5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S2.9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회로 리뷰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RF2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V-none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S3.6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레이아웃 리뷰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RF2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V-none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S4.4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초기 통전 승인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T&amp;M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V-none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63640" y="1783080"/>
          <a:ext cx="5394960" cy="299532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11480"/>
                <a:gridCol w="822960"/>
                <a:gridCol w="2286000"/>
                <a:gridCol w="914400"/>
                <a:gridCol w="960120"/>
              </a:tblGrid>
              <a:tr h="3892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#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작업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평결 대상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소유자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검증자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8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S5.7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판정 결과 수용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RF3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V-hard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9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S5.10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ECO 초안 승인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RF3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V-soft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10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S6.7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FW PR 승인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FW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V-hard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S6.8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플래시 승인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FW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V-none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S7.8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코너 원인 수용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RF3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V-soft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13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S8.6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인증 제출 판단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Lead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V-none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14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S9.5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설계 동결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Lead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V-none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66928" y="4992624"/>
            <a:ext cx="11064240" cy="841248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5120640"/>
            <a:ext cx="1051560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1400" b="1" i="0">
                <a:solidFill>
                  <a:srgbClr val="B13F1E"/>
                </a:solidFill>
                <a:latin typeface="Apple SD Gothic Neo"/>
              </a:rPr>
              <a:t>관찰 — 14개 중 9개가 V-none이다</a:t>
            </a:r>
          </a:p>
          <a:p>
            <a:r>
              <a:rPr sz="1150" b="0" i="0">
                <a:solidFill>
                  <a:srgbClr val="141B22"/>
                </a:solidFill>
                <a:latin typeface="Apple SD Gothic Neo"/>
              </a:rPr>
              <a:t>검증자가 없는 곳이 곧 사람이 평결하는 곳이다. Rev.2에서는 경험적 배치였고, Rev.3에서 이것이 원리임이 확인된다.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5961888"/>
            <a:ext cx="11064240" cy="475488"/>
          </a:xfrm>
          <a:prstGeom prst="rect">
            <a:avLst/>
          </a:prstGeom>
          <a:solidFill>
            <a:srgbClr val="EC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5961888"/>
            <a:ext cx="50292" cy="47548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608076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이해도 퀴즈(R8)는 전 작업이 아니라 이 14개에만 적용한다. 모든 것에 걸면 형식화되고 무력해진다.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03 · RF 파이프라인 구조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3712463" y="6711696"/>
            <a:ext cx="3868049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38 / 70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PROCESS RE-ENGINEERING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예외 경로 매핑 — S0.0 신설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298448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444752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"문서에는 골든 패스와 엣지케이스 한둘뿐이다. 현실은 'Sarah가 하다가 잘못되면 Chris에게 넘기고 Chris는 4일 걸린다'이다."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810512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Varick Agents (소스 ⑥) — 그 예외 경로가 회사마다 다르고, 자동화를 막는 진짜 병목이다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66928" y="2395728"/>
          <a:ext cx="11064240" cy="225072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023360"/>
                <a:gridCol w="7040880"/>
              </a:tblGrid>
              <a:tr h="3892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질문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예시 (S5 측정)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잘 될 때의 경로는?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셋업 → 측정 → 판정 → 원장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잘못되면 누구에게 넘어가는가?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측정값 이상 → RF3 → 재현 안 되면 RF2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그때 실제로 며칠 걸리는가?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재현 시도 1~2일, 원인 규명 3~5일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문서에 없는데 실제로 하는 일은?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지그를 바꿔 재측정, 다른 유닛으로 교차 확인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이 경로에서 사람이 아는 것은?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"이 보드는 3번 포트가 원래 좀 이상하다"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566928" y="5084064"/>
            <a:ext cx="11064240" cy="841248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212080"/>
            <a:ext cx="1051560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1400" b="1" i="0">
                <a:solidFill>
                  <a:srgbClr val="B13F1E"/>
                </a:solidFill>
                <a:latin typeface="Apple SD Gothic Neo"/>
              </a:rPr>
              <a:t>순서가 중요하다 — 예외 경로 매핑이 검증자 지도보다 먼저다</a:t>
            </a:r>
          </a:p>
          <a:p>
            <a:r>
              <a:rPr sz="1150" b="0" i="0">
                <a:solidFill>
                  <a:srgbClr val="141B22"/>
                </a:solidFill>
                <a:latin typeface="Apple SD Gothic Neo"/>
              </a:rPr>
              <a:t>실제로 무슨 일이 일어나는지 모르면 무엇을 검증해야 하는지도 모른다.  Phase 0 게이트 조건 · 유형 H · 소유자 Lead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6053328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6053328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617220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재설계 폭의 원칙 — "너무 다르면 채택이 안 되고, 충분히 다르지 않으면 ROI가 안 난다." 11단계를 1단계로 바꾸면 채택률이 무너진다.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03 · RF 파이프라인 구조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3712463" y="6711696"/>
            <a:ext cx="3972591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39 / 70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-marker"/>
          <p:cNvSpPr/>
          <p:nvPr/>
        </p:nvSpPr>
        <p:spPr>
          <a:xfrm>
            <a:off x="713232" y="566928"/>
            <a:ext cx="109728" cy="109728"/>
          </a:xfrm>
          <a:prstGeom prst="rect">
            <a:avLst/>
          </a:prstGeom>
          <a:solidFill>
            <a:srgbClr val="B13F1E"/>
          </a:solidFill>
          <a:ln>
            <a:solidFill>
              <a:srgbClr val="B13F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kicker-label"/>
          <p:cNvSpPr txBox="1"/>
          <p:nvPr/>
        </p:nvSpPr>
        <p:spPr>
          <a:xfrm>
            <a:off x="896112" y="484632"/>
            <a:ext cx="5303520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CHAPTER 04 · SOURCE SLIDES 32–39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335024"/>
            <a:ext cx="1042416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스킬과 자기개선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13232" y="2084831"/>
            <a:ext cx="1161287" cy="0"/>
          </a:xfrm>
          <a:prstGeom prst="line">
            <a:avLst/>
          </a:prstGeom>
          <a:ln w="3048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13232" y="2395728"/>
            <a:ext cx="9985248" cy="10058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sample-n과 evaluator 궤적을 축적해 통과한 경험을 개선으로 되돌린다.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9536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26개 스킬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98064" y="4133087"/>
            <a:ext cx="2075688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944368" y="4233672"/>
            <a:ext cx="178308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sample-n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38344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84648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플라이휠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123176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269480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3층 평가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208008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354312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R1–R11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64624" y="4773168"/>
            <a:ext cx="1591056" cy="9144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5500" b="1">
                <a:cs typeface="Apple SD Gothic Neo"/>
                <a:ea typeface="Apple SD Gothic Neo"/>
                <a:solidFill>
                  <a:srgbClr val="2A5F6B"/>
                </a:solidFill>
                <a:latin typeface="Apple SD Gothic Neo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5971032"/>
            <a:ext cx="676656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cs typeface="Apple SD Gothic Neo"/>
                <a:ea typeface="Apple SD Gothic Neo"/>
                <a:solidFill>
                  <a:srgbClr val="9FBEC6"/>
                </a:solidFill>
                <a:latin typeface="Apple SD Gothic Neo"/>
              </a:rPr>
              <a:t>RF PRODUCT DEVELOPMENT PIPELINE · INTEGRATED EDITION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04 · 스킬과 자기개선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2A5F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3712463" y="6711696"/>
            <a:ext cx="4077133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40 / 70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SKILLS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스킬 카탈로그 — 4축 23종 → 5축 26종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417320"/>
            <a:ext cx="2121408" cy="38404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508760"/>
            <a:ext cx="192023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FFFFFF"/>
                </a:solidFill>
                <a:latin typeface="Apple SD Gothic Neo"/>
              </a:rPr>
              <a:t>찾기 (4)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801368"/>
            <a:ext cx="2121408" cy="2057400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6656" y="1947672"/>
            <a:ext cx="1920239" cy="18745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meas-find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sim-find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spec-find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part-find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88919" y="1417320"/>
            <a:ext cx="2121408" cy="384048"/>
          </a:xfrm>
          <a:prstGeom prst="rect">
            <a:avLst/>
          </a:prstGeom>
          <a:solidFill>
            <a:srgbClr val="1F5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98647" y="1508760"/>
            <a:ext cx="192023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FFFFFF"/>
                </a:solidFill>
                <a:latin typeface="Apple SD Gothic Neo"/>
              </a:rPr>
              <a:t>내리기 (6)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88919" y="1801368"/>
            <a:ext cx="2121408" cy="2057400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898647" y="1947672"/>
            <a:ext cx="1920239" cy="18745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sparam-pull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spectrum-pull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sim-artifact-pull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fwtrace-pull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bom-pull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layout-pull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10910" y="1417320"/>
            <a:ext cx="2121408" cy="384048"/>
          </a:xfrm>
          <a:prstGeom prst="rect">
            <a:avLst/>
          </a:prstGeom>
          <a:solidFill>
            <a:srgbClr val="B46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20638" y="1508760"/>
            <a:ext cx="192023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FFFFFF"/>
                </a:solidFill>
                <a:latin typeface="Apple SD Gothic Neo"/>
              </a:rPr>
              <a:t>조합 (10)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10910" y="1801368"/>
            <a:ext cx="2121408" cy="2057400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120638" y="1947672"/>
            <a:ext cx="1920239" cy="18745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cascade-calc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corner-matrix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spec-mask-check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rev-compare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sim-meas-delta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stability-check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iso-budget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dpd-conv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thermal-corr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eco-impact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232901" y="1417320"/>
            <a:ext cx="2121408" cy="384048"/>
          </a:xfrm>
          <a:prstGeom prst="rect">
            <a:avLst/>
          </a:prstGeom>
          <a:solidFill>
            <a:srgbClr val="7A3E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42629" y="1508760"/>
            <a:ext cx="192023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FFFFFF"/>
                </a:solidFill>
                <a:latin typeface="Apple SD Gothic Neo"/>
              </a:rPr>
              <a:t>설명하기 (3)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232901" y="1801368"/>
            <a:ext cx="2121408" cy="2057400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42629" y="1947672"/>
            <a:ext cx="1920239" cy="18745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explain-change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generate-quiz</a:t>
            </a:r>
          </a:p>
          <a:p>
            <a:pPr>
              <a:spcAft>
                <a:spcPts val="500"/>
              </a:spcAft>
            </a:pPr>
            <a:r>
              <a:rPr sz="950" b="0" i="0">
                <a:solidFill>
                  <a:srgbClr val="141B22"/>
                </a:solidFill>
                <a:latin typeface="Apple SD Gothic Neo"/>
              </a:rPr>
              <a:t>build-microworld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454892" y="1417320"/>
            <a:ext cx="2121408" cy="38404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64620" y="1508760"/>
            <a:ext cx="192023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FFFFFF"/>
                </a:solidFill>
                <a:latin typeface="Apple SD Gothic Neo"/>
              </a:rPr>
              <a:t>표집하기 (3)  NEW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454892" y="1801368"/>
            <a:ext cx="2121408" cy="2057400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564620" y="1947672"/>
            <a:ext cx="1920239" cy="18745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950" b="1" i="0">
                <a:solidFill>
                  <a:srgbClr val="B13F1E"/>
                </a:solidFill>
                <a:latin typeface="Apple SD Gothic Neo"/>
              </a:rPr>
              <a:t>sample-n</a:t>
            </a:r>
          </a:p>
          <a:p>
            <a:pPr>
              <a:spcAft>
                <a:spcPts val="500"/>
              </a:spcAft>
            </a:pPr>
            <a:r>
              <a:rPr sz="950" b="1" i="0">
                <a:solidFill>
                  <a:srgbClr val="B13F1E"/>
                </a:solidFill>
                <a:latin typeface="Apple SD Gothic Neo"/>
              </a:rPr>
              <a:t>gen-verifier</a:t>
            </a:r>
          </a:p>
          <a:p>
            <a:pPr>
              <a:spcAft>
                <a:spcPts val="500"/>
              </a:spcAft>
            </a:pPr>
            <a:r>
              <a:rPr sz="950" b="1" i="0">
                <a:solidFill>
                  <a:srgbClr val="B13F1E"/>
                </a:solidFill>
                <a:latin typeface="Apple SD Gothic Neo"/>
              </a:rPr>
              <a:t>self-check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4041648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4041648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416052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앞의 3축은 에이전트가 일하기 위한, 4번째는 사람이 이해하기 위한, 5번째는 여러 번 시도해 고르고 그 결과를 개선에 되돌리기 위한 스킬이다.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566928" y="4736592"/>
          <a:ext cx="11064240" cy="138988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371600"/>
                <a:gridCol w="8686800"/>
                <a:gridCol w="1005840"/>
              </a:tblGrid>
              <a:tr h="206241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구축 순서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신규 스킬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누적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9454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Phase 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meas-find · sparam-pull · spectrum-pull · spec-mask-check · corner-matrix · rev-compare · explain-change · generate-quiz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8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9454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Phase 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sim-find · sim-artifact-pull · sim-meas-delta · cascade-calc · stability-check · part-find · spec-find · build-microworld · sample-n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17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9454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Phase 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fwtrace-pull · fw-repro · dpd-conv · iso-budget · thermal-corr · bom-pull · layout-pull · eco-impact · gen-verifier · self-check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27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566928" y="623620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B13F1E"/>
                </a:solidFill>
                <a:latin typeface="Apple SD Gothic Neo"/>
              </a:rPr>
              <a:t>★ sample-n을 Phase 2에 둔 이유 — 검증자 지도가 Phase 1에 완성되어야 어디에 적용할지 알 수 있다. 검증자 없이 샘플링부터 하면 안티패턴이다.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04 · 스킬과 자기개선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3712463" y="6711696"/>
            <a:ext cx="4181675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41 / 70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INFERENCE SCALING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추론 스케일링 — 한 번 묻지 말고 여러 번 묻고 골라라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298448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444752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"모델은 한 번 물었을 때 나오는 것보다 훨씬 많이 알고 있는 것처럼 보인다."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810512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Large Language Monkeys — 샘플 1 → 10,000으로 늘리자 Llama 3 8B가 GPT-4o를 coverage에서 넘어섰다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2304288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0E3A4A"/>
                </a:solidFill>
                <a:latin typeface="Apple SD Gothic Neo"/>
              </a:rPr>
              <a:t>coverage와 pass@1은 다른 것이다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66928" y="2688336"/>
          <a:ext cx="6766560" cy="11338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37360"/>
                <a:gridCol w="2834640"/>
                <a:gridCol w="2194560"/>
              </a:tblGrid>
              <a:tr h="293019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개념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정의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무엇이 개선하는가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28027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coverage (pass@k)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k개 중 적어도 하나가 맞을 확률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반복 샘플링 — 오늘 바로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56055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pass@1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한 번에 맞을 확률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어느 것이 맞는지 학습 — 시간 필요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66928" y="393192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B13F1E"/>
                </a:solidFill>
                <a:latin typeface="Apple SD Gothic Neo"/>
              </a:rPr>
              <a:t>sample-n — 반복 샘플링 · V-hard 한정 · 파일럿 n ≤ 10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66928" y="4315968"/>
          <a:ext cx="9052560" cy="138074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743200"/>
                <a:gridCol w="640080"/>
                <a:gridCol w="2926080"/>
                <a:gridCol w="2743200"/>
              </a:tblGrid>
              <a:tr h="356821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적용 대상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n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검증자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기대 효과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4130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S5.9 / S7.8 원인 가설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5~10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물리 정합성 + 리비전 대조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가설 후보군이 넓어진다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4130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S6.7 FW 수정 PR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3~5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회귀 스위트 통과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통과하는 패치를 고른다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4130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S2.8 회로 수정안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3~5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시뮬 재실행 + 마스크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통과 안만 사람에게 온다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7589520" y="2304288"/>
            <a:ext cx="4041648" cy="157276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27264" y="2468880"/>
            <a:ext cx="356616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1300" b="1" i="0">
                <a:solidFill>
                  <a:srgbClr val="A83232"/>
                </a:solidFill>
                <a:latin typeface="Apple SD Gothic Neo"/>
              </a:rPr>
              <a:t>주의 3가지</a:t>
            </a:r>
          </a:p>
          <a:p>
            <a:pPr>
              <a:spcAft>
                <a:spcPts val="400"/>
              </a:spcAft>
            </a:pPr>
            <a:r>
              <a:rPr sz="1000" b="0" i="0">
                <a:solidFill>
                  <a:srgbClr val="141B22"/>
                </a:solidFill>
                <a:latin typeface="Apple SD Gothic Neo"/>
              </a:rPr>
              <a:t>· 검증자가 부실하면 역효과 — 틀린 답을 그럴듯하게 고를 확률만 높아진다</a:t>
            </a:r>
          </a:p>
          <a:p>
            <a:pPr>
              <a:spcAft>
                <a:spcPts val="400"/>
              </a:spcAft>
            </a:pPr>
            <a:r>
              <a:rPr sz="1000" b="0" i="0">
                <a:solidFill>
                  <a:srgbClr val="141B22"/>
                </a:solidFill>
                <a:latin typeface="Apple SD Gothic Neo"/>
              </a:rPr>
              <a:t>· 비용은 샘플 수에 선형 증가. 지연은 병렬화로 해소되지만 비용은 아니다</a:t>
            </a:r>
          </a:p>
          <a:p>
            <a:pPr>
              <a:spcAft>
                <a:spcPts val="400"/>
              </a:spcAft>
            </a:pPr>
            <a:r>
              <a:rPr sz="1000" b="0" i="0">
                <a:solidFill>
                  <a:srgbClr val="141B22"/>
                </a:solidFill>
                <a:latin typeface="Apple SD Gothic Neo"/>
              </a:rPr>
              <a:t>· temperature 1.2 초과는 대체로 무의미해진다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5806440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5806440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5925312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10,000개 중 맞는 것이 3~4개뿐인 문제도 있었다. 그래서 V-hard 확인이 선행 조건이다.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04 · 스킬과 자기개선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3712463" y="6711696"/>
            <a:ext cx="4286216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42 / 70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SELF-IMPROVEMENT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자기개선 플라이휠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298448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444752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"테스트타임 스케일링을 학습 과정으로 되돌리는 것, 그것이 자기개선의 핵심이다. 얼마나 좋아질 수 있는지에 경계가 없다."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810512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Stanford CS329A (소스 ⑤)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286000"/>
            <a:ext cx="2487168" cy="1188720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2414016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B13F1E"/>
                </a:solidFill>
                <a:latin typeface="Apple SD Gothic Neo"/>
              </a:rPr>
              <a:t>①  </a:t>
            </a:r>
            <a:r>
              <a:rPr sz="1400" b="1" i="0">
                <a:solidFill>
                  <a:srgbClr val="0E3A4A"/>
                </a:solidFill>
                <a:latin typeface="Apple SD Gothic Neo"/>
              </a:rPr>
              <a:t>실행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2761488"/>
            <a:ext cx="21031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4A5560"/>
                </a:solidFill>
                <a:latin typeface="Apple SD Gothic Neo"/>
              </a:rPr>
              <a:t>추론 스케일링 —</a:t>
            </a:r>
          </a:p>
          <a:p>
            <a:r>
              <a:rPr sz="1000" b="0" i="0">
                <a:solidFill>
                  <a:srgbClr val="4A5560"/>
                </a:solidFill>
                <a:latin typeface="Apple SD Gothic Neo"/>
              </a:rPr>
              <a:t>여러 후보 + 검증자 선택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3108960" y="2816352"/>
            <a:ext cx="274320" cy="128016"/>
          </a:xfrm>
          <a:prstGeom prst="rightArrow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364992" y="2286000"/>
            <a:ext cx="2487168" cy="1188720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47872" y="2414016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B13F1E"/>
                </a:solidFill>
                <a:latin typeface="Apple SD Gothic Neo"/>
              </a:rPr>
              <a:t>②  </a:t>
            </a:r>
            <a:r>
              <a:rPr sz="1400" b="1" i="0">
                <a:solidFill>
                  <a:srgbClr val="0E3A4A"/>
                </a:solidFill>
                <a:latin typeface="Apple SD Gothic Neo"/>
              </a:rPr>
              <a:t>축적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872" y="2761488"/>
            <a:ext cx="21031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4A5560"/>
                </a:solidFill>
                <a:latin typeface="Apple SD Gothic Neo"/>
              </a:rPr>
              <a:t>검증 통과·실패</a:t>
            </a:r>
          </a:p>
          <a:p>
            <a:r>
              <a:rPr sz="1000" b="0" i="0">
                <a:solidFill>
                  <a:srgbClr val="4A5560"/>
                </a:solidFill>
                <a:latin typeface="Apple SD Gothic Neo"/>
              </a:rPr>
              <a:t>궤적이 데이터로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5907024" y="2816352"/>
            <a:ext cx="274320" cy="128016"/>
          </a:xfrm>
          <a:prstGeom prst="rightArrow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163056" y="2286000"/>
            <a:ext cx="2487168" cy="1188720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45936" y="2414016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B13F1E"/>
                </a:solidFill>
                <a:latin typeface="Apple SD Gothic Neo"/>
              </a:rPr>
              <a:t>③  </a:t>
            </a:r>
            <a:r>
              <a:rPr sz="1400" b="1" i="0">
                <a:solidFill>
                  <a:srgbClr val="0E3A4A"/>
                </a:solidFill>
                <a:latin typeface="Apple SD Gothic Neo"/>
              </a:rPr>
              <a:t>되돌림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5936" y="2761488"/>
            <a:ext cx="21031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4A5560"/>
                </a:solidFill>
                <a:latin typeface="Apple SD Gothic Neo"/>
              </a:rPr>
              <a:t>하네스·스킬·루브릭</a:t>
            </a:r>
          </a:p>
          <a:p>
            <a:r>
              <a:rPr sz="1000" b="0" i="0">
                <a:solidFill>
                  <a:srgbClr val="4A5560"/>
                </a:solidFill>
                <a:latin typeface="Apple SD Gothic Neo"/>
              </a:rPr>
              <a:t>개선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8705088" y="2816352"/>
            <a:ext cx="274320" cy="128016"/>
          </a:xfrm>
          <a:prstGeom prst="rightArrow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961120" y="2286000"/>
            <a:ext cx="2487168" cy="1188720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44000" y="2414016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B13F1E"/>
                </a:solidFill>
                <a:latin typeface="Apple SD Gothic Neo"/>
              </a:rPr>
              <a:t>④  </a:t>
            </a:r>
            <a:r>
              <a:rPr sz="1400" b="1" i="0">
                <a:solidFill>
                  <a:srgbClr val="0E3A4A"/>
                </a:solidFill>
                <a:latin typeface="Apple SD Gothic Neo"/>
              </a:rPr>
              <a:t>향상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0" y="2761488"/>
            <a:ext cx="21031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4A5560"/>
                </a:solidFill>
                <a:latin typeface="Apple SD Gothic Neo"/>
              </a:rPr>
              <a:t>다음 사이클이</a:t>
            </a:r>
          </a:p>
          <a:p>
            <a:r>
              <a:rPr sz="1000" b="0" i="0">
                <a:solidFill>
                  <a:srgbClr val="4A5560"/>
                </a:solidFill>
                <a:latin typeface="Apple SD Gothic Neo"/>
              </a:rPr>
              <a:t>더 낫다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04120" y="3566160"/>
            <a:ext cx="15544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B13F1E"/>
                </a:solidFill>
                <a:latin typeface="Apple SD Gothic Neo"/>
              </a:rPr>
              <a:t>→ ①로 순환</a:t>
            </a: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66928" y="3794760"/>
          <a:ext cx="11064240" cy="150612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828800"/>
                <a:gridCol w="4023360"/>
                <a:gridCol w="2194560"/>
                <a:gridCol w="914400"/>
                <a:gridCol w="2103120"/>
              </a:tblGrid>
              <a:tr h="3892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단계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개선 대상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전제 조건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주기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파일럿에서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L1  하네스 루프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스킬 · 프롬프트 · 루브릭 · 워크플로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원장 + 검증자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격주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26주간 최소 12회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L2  데이터셋 루프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사내 eval set · evaluator 카탈로그 · 편차 DS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L1 + 궤적 보존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분기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Phase 3에 착수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L3  파라미터 루프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사내 SFT / RL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L2 + 견고한 검증자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범위 밖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8" name="Rectangle 27"/>
          <p:cNvSpPr/>
          <p:nvPr/>
        </p:nvSpPr>
        <p:spPr>
          <a:xfrm>
            <a:off x="566928" y="5504688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66928" y="5504688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77240" y="562356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LangChain은 모델을 전혀 바꾸지 않고 하네스만 최적화해 Terminal Bench 2.0에서 30위 → 5위를 만들었다. L1의 여유가 생각보다 크다.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108192"/>
            <a:ext cx="1106424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200" b="1" i="0">
                <a:solidFill>
                  <a:srgbClr val="141B22"/>
                </a:solidFill>
                <a:latin typeface="Apple SD Gothic Neo"/>
              </a:rPr>
              <a:t>플라이휠 진입 조건 — 에이전트가 만든 검증 케이스를 신뢰할 수 있게 된 시점</a:t>
            </a:r>
          </a:p>
          <a:p>
            <a:pPr lvl="1">
              <a:spcAft>
                <a:spcPts val="800"/>
              </a:spcAft>
            </a:pPr>
            <a:r>
              <a:rPr sz="1000" b="0" i="0">
                <a:solidFill>
                  <a:srgbClr val="4A5560"/>
                </a:solidFill>
                <a:latin typeface="Apple SD Gothic Neo"/>
              </a:rPr>
              <a:t>     그전에는 사람이 케이스를 만든다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04 · 스킬과 자기개선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3712463" y="6711696"/>
            <a:ext cx="4390758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43 / 70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RISKS OF SELF-IMPROVEMENT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플라이휠은 나쁜 것도 똑같이 증폭한다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298448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444752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"더 나은 모델에서 온 궤적이라도, 모델은 자기가 만든 궤적을 더 좋아하는 경향이 있다."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810512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Stanford CS329A (소스 ⑤) — 자기 강화 편향(Self-reinforcing Bias)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286831"/>
            <a:ext cx="11064240" cy="120700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286831"/>
            <a:ext cx="50292" cy="1207008"/>
          </a:xfrm>
          <a:prstGeom prst="rect">
            <a:avLst/>
          </a:prstGeom>
          <a:solidFill>
            <a:srgbClr val="A832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388247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A83232"/>
                </a:solidFill>
                <a:latin typeface="Apple SD Gothic Neo"/>
              </a:rPr>
              <a:t>자기 강화 편향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37560" y="2397391"/>
            <a:ext cx="804672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자기 궤적만으로 개선하면 편향이 증폭된다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2754838"/>
            <a:ext cx="105156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127A8A"/>
                </a:solidFill>
                <a:latin typeface="Apple SD Gothic Neo"/>
              </a:rPr>
              <a:t>방어  </a:t>
            </a:r>
            <a:r>
              <a:rPr sz="1050" b="0" i="0">
                <a:solidFill>
                  <a:srgbClr val="141B22"/>
                </a:solidFill>
                <a:latin typeface="Apple SD Gothic Neo"/>
              </a:rPr>
              <a:t>다른 모델은 생성이 아니라 평가에 배치 · 컨텍스트 격리된 적대적 비평 · 사람 표본 검증율 상향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3057421"/>
            <a:ext cx="105156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7C8892"/>
                </a:solidFill>
                <a:latin typeface="Apple SD Gothic Neo"/>
              </a:rPr>
              <a:t>실증  </a:t>
            </a:r>
            <a:r>
              <a:rPr sz="1050" b="0" i="0">
                <a:solidFill>
                  <a:srgbClr val="7C8892"/>
                </a:solidFill>
                <a:latin typeface="Apple SD Gothic Neo"/>
              </a:rPr>
              <a:t>비평 반려율 하락 + 루브릭 점수 상승인데 실제 품질은 정체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3515452"/>
            <a:ext cx="11064240" cy="120700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3515452"/>
            <a:ext cx="50292" cy="1207008"/>
          </a:xfrm>
          <a:prstGeom prst="rect">
            <a:avLst/>
          </a:prstGeom>
          <a:solidFill>
            <a:srgbClr val="A832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3616868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A83232"/>
                </a:solidFill>
                <a:latin typeface="Apple SD Gothic Neo"/>
              </a:rPr>
              <a:t>보상 해킹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37560" y="3608555"/>
            <a:ext cx="804672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검증자를 통과하면서 실제로는 문제를 해결하지 않는다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3966002"/>
            <a:ext cx="105156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127A8A"/>
                </a:solidFill>
                <a:latin typeface="Apple SD Gothic Neo"/>
              </a:rPr>
              <a:t>방어  </a:t>
            </a:r>
            <a:r>
              <a:rPr sz="1050" b="0" i="0">
                <a:solidFill>
                  <a:srgbClr val="141B22"/>
                </a:solidFill>
                <a:latin typeface="Apple SD Gothic Neo"/>
              </a:rPr>
              <a:t>검증 대상에 쓰기 권한 차단 · 생성자/검증자 컨텍스트 분리 · 인터랙티브 판정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4268585"/>
            <a:ext cx="105156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7C8892"/>
                </a:solidFill>
                <a:latin typeface="Apple SD Gothic Neo"/>
              </a:rPr>
              <a:t>실증  </a:t>
            </a:r>
            <a:r>
              <a:rPr sz="1050" b="0" i="0">
                <a:solidFill>
                  <a:srgbClr val="7C8892"/>
                </a:solidFill>
                <a:latin typeface="Apple SD Gothic Neo"/>
              </a:rPr>
              <a:t>Berkeley RDI — 10줄 conftest.py로 SWE-bench Verified 전 인스턴스 "해결"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6928" y="4726617"/>
            <a:ext cx="11064240" cy="120700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4726617"/>
            <a:ext cx="50292" cy="1207008"/>
          </a:xfrm>
          <a:prstGeom prst="rect">
            <a:avLst/>
          </a:prstGeom>
          <a:solidFill>
            <a:srgbClr val="A832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8680" y="4828032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A83232"/>
                </a:solidFill>
                <a:latin typeface="Apple SD Gothic Neo"/>
              </a:rPr>
              <a:t>절차 위반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37560" y="4837176"/>
            <a:ext cx="804672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결과는 맞는데 필수 단계를 건너뛴다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" y="5212080"/>
            <a:ext cx="105156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127A8A"/>
                </a:solidFill>
                <a:latin typeface="Apple SD Gothic Neo"/>
              </a:rPr>
              <a:t>방어  </a:t>
            </a:r>
            <a:r>
              <a:rPr sz="1050" b="0" i="0">
                <a:solidFill>
                  <a:srgbClr val="141B22"/>
                </a:solidFill>
                <a:latin typeface="Apple SD Gothic Neo"/>
              </a:rPr>
              <a:t>결과 · 단계 · 메타 3층 평가 · procedure_checks 필드 6종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8680" y="5532120"/>
            <a:ext cx="105156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1" i="0">
                <a:solidFill>
                  <a:srgbClr val="7C8892"/>
                </a:solidFill>
                <a:latin typeface="Apple SD Gothic Neo"/>
              </a:rPr>
              <a:t>실증  </a:t>
            </a:r>
            <a:r>
              <a:rPr sz="1050" b="0" i="0">
                <a:solidFill>
                  <a:srgbClr val="7C8892"/>
                </a:solidFill>
                <a:latin typeface="Apple SD Gothic Neo"/>
              </a:rPr>
              <a:t>Microsoft AgentPex — 만점 궤적의 83%에 최소 1건의 절차 위반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6071616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66928" y="6071616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6190488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리스크 14~16은 자기개선을 도입했기 때문에 새로 생긴 것들이다. 검증자가 부실하면 파일럿은 틀린 방향으로 빠르게 간다.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04 · 스킬과 자기개선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3712463" y="6711696"/>
            <a:ext cx="4495300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44 / 70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NEUROPLASTICITY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인간 뇌 vs AI — 왜 "버전"이라는 개념이 존재하는가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417320"/>
          <a:ext cx="11064240" cy="225072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45920"/>
                <a:gridCol w="4937760"/>
                <a:gridCol w="4480560"/>
              </a:tblGrid>
              <a:tr h="3892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/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인간 뇌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AI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작동 원리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전기 + 화학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수학 (편미분 방정식)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회로 변경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실시간으로 계속 바뀐다 — 죽을 때까지 새 회로가 생긴다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학습할 때만 만들고, 끝나면 고정된다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학습의 실체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회로 생성. 강화학습은 기존 회로가 굵어지는 것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가중치 확정 후 동결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차원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수만 차원 (자각하지 못한 채)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현재 1,000~2,000 차원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추가 학습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무제한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마지막 레이어 일부만 (post-training)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66928" y="4023360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4169664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"한 번 학습하면 회로가 고정되기 때문에 버전이라는 개념이 존재한다. 계속 똑똑해지는 게 아니라 3에서 끝나고, 그 위에 새 모델을 만들면 4가 된다."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535424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솔트룩스 이경일 (소스 ⑨)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5010912"/>
            <a:ext cx="11064240" cy="658368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02352"/>
            <a:ext cx="118872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00" b="1" i="0">
                <a:solidFill>
                  <a:srgbClr val="B13F1E"/>
                </a:solidFill>
                <a:latin typeface="Apple SD Gothic Neo"/>
              </a:rPr>
              <a:t>함의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57400" y="5093208"/>
            <a:ext cx="93268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00" b="1" i="0">
                <a:solidFill>
                  <a:srgbClr val="141B22"/>
                </a:solidFill>
                <a:latin typeface="Apple SD Gothic Neo"/>
              </a:rPr>
              <a:t>"모델 업그레이드는 핵심 인력 교체와 같다"는 비유가 아니라 구조적 사실이었다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5376672"/>
            <a:ext cx="93268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모델 3 → 4는 개선이 아니라 다른 뇌다  →  회귀 스위트 없이 승격 금지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5742432"/>
            <a:ext cx="11064240" cy="658368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5833872"/>
            <a:ext cx="118872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00" b="1" i="0">
                <a:solidFill>
                  <a:srgbClr val="B13F1E"/>
                </a:solidFill>
                <a:latin typeface="Apple SD Gothic Neo"/>
              </a:rPr>
              <a:t>함의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57400" y="5824728"/>
            <a:ext cx="93268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00" b="1" i="0">
                <a:solidFill>
                  <a:srgbClr val="141B22"/>
                </a:solidFill>
                <a:latin typeface="Apple SD Gothic Neo"/>
              </a:rPr>
              <a:t>모델 회로는 고정되지만 하네스는 계속 바꿀 수 있다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57400" y="6108192"/>
            <a:ext cx="932688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조직의 신경가소성은 하네스에 있다  →  플라이휠 L1이 여기서 돈다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04 · 스킬과 자기개선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3712463" y="6711696"/>
            <a:ext cx="4599842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45 / 70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SELF-CORRECTION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자기개선의 5가지 행동 — 우리 에이전트는 하는가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225296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0" i="0">
                <a:solidFill>
                  <a:srgbClr val="4A5560"/>
                </a:solidFill>
                <a:latin typeface="Apple SD Gothic Neo"/>
              </a:rPr>
              <a:t>추론 모델이 보이는 행동 패턴. 이 중 자기 교정이 안 되는 에이전트는 자율(A) 유형에 둘 수 없다.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783080"/>
            <a:ext cx="566928" cy="74980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2002536"/>
            <a:ext cx="566928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ple SD Gothic Neo"/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33856" y="1783080"/>
            <a:ext cx="10497312" cy="74980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417320" y="1901952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0E3A4A"/>
                </a:solidFill>
                <a:latin typeface="Apple SD Gothic Neo"/>
              </a:rPr>
              <a:t>문제 분석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86200" y="1911096"/>
            <a:ext cx="402336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0" i="0">
                <a:solidFill>
                  <a:srgbClr val="141B22"/>
                </a:solidFill>
                <a:latin typeface="Apple SD Gothic Neo"/>
              </a:rPr>
              <a:t>먼저 문제를 뜯어본다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0" y="1920240"/>
            <a:ext cx="33832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7C8892"/>
                </a:solidFill>
                <a:latin typeface="Apple SD Gothic Neo"/>
              </a:rPr>
              <a:t>"사용자가 요구하는 건 무엇이고 입출력 형식은…"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606040"/>
            <a:ext cx="566928" cy="74980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825496"/>
            <a:ext cx="566928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ple SD Gothic Neo"/>
              </a:rPr>
              <a:t>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33856" y="2606040"/>
            <a:ext cx="10497312" cy="74980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724912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0E3A4A"/>
                </a:solidFill>
                <a:latin typeface="Apple SD Gothic Neo"/>
              </a:rPr>
              <a:t>과제 분해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86200" y="2734056"/>
            <a:ext cx="402336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0" i="0">
                <a:solidFill>
                  <a:srgbClr val="141B22"/>
                </a:solidFill>
                <a:latin typeface="Apple SD Gothic Neo"/>
              </a:rPr>
              <a:t>다루기 쉬운 하위 과제로 쪼갠다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46720" y="2743200"/>
            <a:ext cx="33832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7C8892"/>
                </a:solidFill>
                <a:latin typeface="Apple SD Gothic Neo"/>
              </a:rPr>
              <a:t>S5 이상 → 재현 / 조건 좁히기 / 유닛 비교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3429000"/>
            <a:ext cx="566928" cy="74980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3648456"/>
            <a:ext cx="566928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ple SD Gothic Neo"/>
              </a:rPr>
              <a:t>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133856" y="3429000"/>
            <a:ext cx="10497312" cy="74980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417320" y="3547872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0E3A4A"/>
                </a:solidFill>
                <a:latin typeface="Apple SD Gothic Neo"/>
              </a:rPr>
              <a:t>자기 평가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86200" y="3557016"/>
            <a:ext cx="402336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0" i="0">
                <a:solidFill>
                  <a:srgbClr val="141B22"/>
                </a:solidFill>
                <a:latin typeface="Apple SD Gothic Neo"/>
              </a:rPr>
              <a:t>시도하고 피드백을 본다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0" y="3566160"/>
            <a:ext cx="33832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7C8892"/>
                </a:solidFill>
                <a:latin typeface="Apple SD Gothic Neo"/>
              </a:rPr>
              <a:t>시뮬 재실행 · 스펙 마스크 대조 · 자기 판정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4251960"/>
            <a:ext cx="566928" cy="74980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471416"/>
            <a:ext cx="566928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ple SD Gothic Neo"/>
              </a:rPr>
              <a:t>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133856" y="4251960"/>
            <a:ext cx="10497312" cy="749808"/>
          </a:xfrm>
          <a:prstGeom prst="rect">
            <a:avLst/>
          </a:prstGeom>
          <a:solidFill>
            <a:srgbClr val="FBEFEA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370832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B13F1E"/>
                </a:solidFill>
                <a:latin typeface="Apple SD Gothic Neo"/>
              </a:rPr>
              <a:t>자기 교정 ★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86200" y="4379976"/>
            <a:ext cx="402336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0" i="0">
                <a:solidFill>
                  <a:srgbClr val="141B22"/>
                </a:solidFill>
                <a:latin typeface="Apple SD Gothic Neo"/>
              </a:rPr>
              <a:t>"잠깐, 뭔가 잘못됐다"를 스스로 말한다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46720" y="4389120"/>
            <a:ext cx="33832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7C8892"/>
                </a:solidFill>
                <a:latin typeface="Apple SD Gothic Neo"/>
              </a:rPr>
              <a:t>A 유형의 필수 조건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66928" y="5074920"/>
            <a:ext cx="566928" cy="74980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5294376"/>
            <a:ext cx="566928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ple SD Gothic Neo"/>
              </a:rPr>
              <a:t>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133856" y="5074920"/>
            <a:ext cx="10497312" cy="74980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417320" y="5193792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0E3A4A"/>
                </a:solidFill>
                <a:latin typeface="Apple SD Gothic Neo"/>
              </a:rPr>
              <a:t>대안 · 백트래킹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86200" y="5202936"/>
            <a:ext cx="402336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0" i="0">
                <a:solidFill>
                  <a:srgbClr val="141B22"/>
                </a:solidFill>
                <a:latin typeface="Apple SD Gothic Neo"/>
              </a:rPr>
              <a:t>안 되면 되돌아가 다른 접근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46720" y="5212080"/>
            <a:ext cx="33832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7C8892"/>
                </a:solidFill>
                <a:latin typeface="Apple SD Gothic Neo"/>
              </a:rPr>
              <a:t>가설 기각 후 재탐색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66928" y="5870448"/>
            <a:ext cx="11064240" cy="566928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8680" y="6016752"/>
            <a:ext cx="105156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50" b="1" i="0">
                <a:solidFill>
                  <a:srgbClr val="B13F1E"/>
                </a:solidFill>
                <a:latin typeface="Apple SD Gothic Neo"/>
              </a:rPr>
              <a:t>"달성할 수 없다"고 말하는 경로도 필수다  —  </a:t>
            </a:r>
            <a:r>
              <a:rPr sz="1150" b="0" i="0">
                <a:solidFill>
                  <a:srgbClr val="141B22"/>
                </a:solidFill>
                <a:latin typeface="Apple SD Gothic Neo"/>
              </a:rPr>
              <a:t>이 경로가 없으면 에이전트는 그럴듯한 실패를 성공으로 포장한다.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04 · 스킬과 자기개선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3712463" y="6711696"/>
            <a:ext cx="4704384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46 / 70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EVALUATION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결과 · 단계 · 메타 3층 평가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298448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444752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항공 고객응대 에이전트가 만점을 받으면서 취소 후 검증 단계를 조용히 건너뛰었다. 만점 궤적의 83%에 최소 1건의 절차 위반이 있었다.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810512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Microsoft AgentPex (소스 ⑧) — 결과 보상만 보면 이것을 놓친다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66928" y="2318004"/>
          <a:ext cx="11064240" cy="150612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45920"/>
                <a:gridCol w="2377440"/>
                <a:gridCol w="3108960"/>
                <a:gridCol w="3931920"/>
              </a:tblGrid>
              <a:tr h="3892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층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무엇을 보는가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우리 구현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우리 파이프라인에서의 의미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결과 (outcome)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최종 산출물이 맞는가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verdict — 룰 엔진 (R7)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측정값이 스펙을 만족하는가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단계 (step)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필수 절차를 다 밟았는가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procedure_checks 필드 6종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교정을 건너뛰지 않았는가 · 코너를 생략하지 않았는가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메타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평가 자체가 건전한가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검증자 오탐·미탐 표본 검사 (월 1회, 사람)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검증자가 틀리면 자동화가 틀린 방향으로 가속된다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66928" y="4315968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B13F1E"/>
                </a:solidFill>
                <a:latin typeface="Apple SD Gothic Neo"/>
              </a:rPr>
              <a:t>단계 평가 항목 — 파일럿 최소 6종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695444"/>
            <a:ext cx="5568696" cy="329184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4736592"/>
            <a:ext cx="530352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141B22"/>
                </a:solidFill>
                <a:latin typeface="Apple SD Gothic Neo"/>
              </a:rPr>
              <a:t>① 측정 전 교정 유효성 확인 (R5 우회 시도 포함)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63640" y="4695444"/>
            <a:ext cx="5568696" cy="329184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8232" y="4736592"/>
            <a:ext cx="530352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141B22"/>
                </a:solidFill>
                <a:latin typeface="Apple SD Gothic Neo"/>
              </a:rPr>
              <a:t>② 형상 메타데이터 4종 전부 기록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5065776"/>
            <a:ext cx="5568696" cy="329184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120640"/>
            <a:ext cx="530352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141B22"/>
                </a:solidFill>
                <a:latin typeface="Apple SD Gothic Neo"/>
              </a:rPr>
              <a:t>③ 계획된 코너 조합 중 실제 측정 비율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63640" y="5065776"/>
            <a:ext cx="5568696" cy="329184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28232" y="5120640"/>
            <a:ext cx="530352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141B22"/>
                </a:solidFill>
                <a:latin typeface="Apple SD Gothic Neo"/>
              </a:rPr>
              <a:t>④ 원본 파일 보존 (요약만 남기지 않았는가)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5468112"/>
            <a:ext cx="5568696" cy="329184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1520" y="5522976"/>
            <a:ext cx="530352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141B22"/>
                </a:solidFill>
                <a:latin typeface="Apple SD Gothic Neo"/>
              </a:rPr>
              <a:t>⑤ 실패 시도의 기록 여부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63640" y="5468112"/>
            <a:ext cx="5568696" cy="329184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28232" y="5522976"/>
            <a:ext cx="530352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141B22"/>
                </a:solidFill>
                <a:latin typeface="Apple SD Gothic Neo"/>
              </a:rPr>
              <a:t>⑥ 설명 문서 생성 및 퀴즈 수행 여부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071616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6071616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77240" y="6190488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결과 보상만 강화하면 에이전트는 결과를 맞히는 최단 경로를 찾는다. 그 경로가 절차를 건너뛰는 것이라면, 플라이휠은 절차 위반을 학습한다.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04 · 스킬과 자기개선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3712463" y="6711696"/>
            <a:ext cx="4808926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47 / 70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GUARDRAILS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불변식 룰 R1–R11 — 결정론 · 에이전트 관여 금지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353312"/>
          <a:ext cx="11064240" cy="363931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40080"/>
                <a:gridCol w="8229600"/>
                <a:gridCol w="2194560"/>
              </a:tblGrid>
              <a:tr h="315865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ID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룰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위반 시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021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스퓨리어스/대역외 방출 마스크 위반 산출물은 승인 경로 진입 불가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하드 차단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21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부품 최대 정격(전력·전압·온도) 초과 조건의 측정 금지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실행 차단 + 알림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21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시험 항목-증거 커버리지 100% 미만이면 설계동결·인증제출 불가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게이트 차단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21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형상 메타데이터 누락 데이터는 원장 진입 거부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적재 거부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21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R5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교정 만료 장비의 측정 데이터는 원장 진입 거부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적재 거부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21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동작 대역 내 K &lt; 1 구간 존재 시 승인 차단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하드 차단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21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verdict 필드는 룰 엔진만 기록 가능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권한 차단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21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R8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소유자가 이해도 퀴즈를 통과하지 않으면 평결을 기록할 수 없다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평결 차단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021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R9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소유자 미지정 job은 실행 거부, 소유자 없는 산출물은 원장 적재 거부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실행·적재 거부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021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R10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V-none 작업은 A 유형 불가, V-soft는 A→H를 넘을 수 없다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유형 설정 거부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30213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R11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도구는 부작용이 없어야 한다 — 쓰기는 온톨로지 검증 통과 후 오케스트레이터만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도구 호출 거부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66928" y="5102352"/>
            <a:ext cx="11064240" cy="822960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521208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1350" b="1" i="0">
                <a:solidFill>
                  <a:srgbClr val="B13F1E"/>
                </a:solidFill>
                <a:latin typeface="Apple SD Gothic Neo"/>
              </a:rPr>
              <a:t>R10이 하는 일 — 자동화 확대 압력이 들어올 때 "검증할 수 있느냐"를 먼저 묻게 만든다</a:t>
            </a:r>
          </a:p>
          <a:p>
            <a:r>
              <a:rPr sz="1150" b="0" i="0">
                <a:solidFill>
                  <a:srgbClr val="141B22"/>
                </a:solidFill>
                <a:latin typeface="Apple SD Gothic Neo"/>
              </a:rPr>
              <a:t>이 룰이 없으면 일정 압박 아래 검증 불가능한 작업이 슬그머니 자율로 승격된다.  검증자 지도의 소유자는 Lead 단독.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6053328"/>
            <a:ext cx="11064240" cy="475488"/>
          </a:xfrm>
          <a:prstGeom prst="rect">
            <a:avLst/>
          </a:prstGeom>
          <a:solidFill>
            <a:srgbClr val="EC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6053328"/>
            <a:ext cx="50292" cy="47548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617220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R5는 초기 마찰이 가장 큰 룰 — 교정 만료 데이터가 실제로 상당량 존재하고 예외 요청이 나온다. 그럼에도 스키마를 낮추지 않는다.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04 · 스킬과 자기개선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712463" y="6711696"/>
            <a:ext cx="4913467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48 / 70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-marker"/>
          <p:cNvSpPr/>
          <p:nvPr/>
        </p:nvSpPr>
        <p:spPr>
          <a:xfrm>
            <a:off x="713232" y="566928"/>
            <a:ext cx="109728" cy="109728"/>
          </a:xfrm>
          <a:prstGeom prst="rect">
            <a:avLst/>
          </a:prstGeom>
          <a:solidFill>
            <a:srgbClr val="B13F1E"/>
          </a:solidFill>
          <a:ln>
            <a:solidFill>
              <a:srgbClr val="B13F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kicker-label"/>
          <p:cNvSpPr txBox="1"/>
          <p:nvPr/>
        </p:nvSpPr>
        <p:spPr>
          <a:xfrm>
            <a:off x="896112" y="484632"/>
            <a:ext cx="5303520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CHAPTER 05 · SOURCE SLIDES 40–46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335024"/>
            <a:ext cx="1042416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온톨로지와 검증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13232" y="2084831"/>
            <a:ext cx="1161287" cy="0"/>
          </a:xfrm>
          <a:prstGeom prst="line">
            <a:avLst/>
          </a:prstGeom>
          <a:ln w="3048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13232" y="2395728"/>
            <a:ext cx="9985248" cy="10058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확률적 에이전트를 스키마·온톨로지·룰 엔진의 3단 검증으로 감싼다.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9536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신경-기호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98064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944368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3단 검증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882896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0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배타 쌍 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67728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14032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원장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52560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98864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KPI 13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64624" y="4773168"/>
            <a:ext cx="1591056" cy="9144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5500" b="1">
                <a:cs typeface="Apple SD Gothic Neo"/>
                <a:ea typeface="Apple SD Gothic Neo"/>
                <a:solidFill>
                  <a:srgbClr val="2A5F6B"/>
                </a:solidFill>
                <a:latin typeface="Apple SD Gothic Neo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5971032"/>
            <a:ext cx="676656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cs typeface="Apple SD Gothic Neo"/>
                <a:ea typeface="Apple SD Gothic Neo"/>
                <a:solidFill>
                  <a:srgbClr val="9FBEC6"/>
                </a:solidFill>
                <a:latin typeface="Apple SD Gothic Neo"/>
              </a:rPr>
              <a:t>RF PRODUCT DEVELOPMENT PIPELINE · INTEGRATED EDITION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05 · 온톨로지와 검증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2A5F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3712463" y="6711696"/>
            <a:ext cx="5018009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49 / 70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ONTOLOGY — LAYERING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"그래프"를 여섯 군데서 다르게 쓰고 있었다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225296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0" i="0">
                <a:solidFill>
                  <a:srgbClr val="4A5560"/>
                </a:solidFill>
                <a:latin typeface="Apple SD Gothic Neo"/>
              </a:rPr>
              <a:t>층위를 먼저 정리하지 않으면 온톨로지 논의가 겉돈다.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37360"/>
          <a:ext cx="11064240" cy="1967789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77440"/>
                <a:gridCol w="5120640"/>
                <a:gridCol w="3566160"/>
              </a:tblGrid>
              <a:tr h="291994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어디서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무엇을 가리켰나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실제 층위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27929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① EP107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원장 로그에서 graph를 reproduce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데이터 구조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7929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① Kimi K3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커리큘럼을 graph 형태로 구성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지식 그래프 (생성)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7929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⑥ Varick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단일 진실 원천 = 의존성 그래프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워크플로 그래프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7929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⑥ Varick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RL로 지식 그래프 순회 도구를 훈련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지식 그래프 (탐색)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7929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⑦ 그래프 엔지니어링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특화 에이전트를 노드로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실행 오케스트레이션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7929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Rev.1 §A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조직도·권한을 "질의 가능한 그래프"로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조직·권한 그래프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66928" y="3814877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B13F1E"/>
                </a:solidFill>
                <a:latin typeface="Apple SD Gothic Neo"/>
              </a:rPr>
              <a:t>정리하면 3층이다   ·   실행 그래프 · 워크플로 그래프 · 조직 그래프는 이것과 별개 축이다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4118458"/>
            <a:ext cx="11064240" cy="566928"/>
          </a:xfrm>
          <a:prstGeom prst="rect">
            <a:avLst/>
          </a:prstGeom>
          <a:solidFill>
            <a:srgbClr val="FBEFEA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4118458"/>
            <a:ext cx="91440" cy="56692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220870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B13F1E"/>
                </a:solidFill>
                <a:latin typeface="Apple SD Gothic Neo"/>
              </a:rPr>
              <a:t>OWL / RDFS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54680" y="4230014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0" i="0">
                <a:solidFill>
                  <a:srgbClr val="141B22"/>
                </a:solidFill>
                <a:latin typeface="Apple SD Gothic Neo"/>
              </a:rPr>
              <a:t>추론과 제약 — “무엇이 허용되고 무엇이 도출되나”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40" y="4230014"/>
            <a:ext cx="13716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7C8892"/>
                </a:solidFill>
                <a:latin typeface="Apple SD Gothic Neo"/>
              </a:rPr>
              <a:t>보조 기술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4597603"/>
            <a:ext cx="11064240" cy="566928"/>
          </a:xfrm>
          <a:prstGeom prst="rect">
            <a:avLst/>
          </a:prstGeom>
          <a:solidFill>
            <a:srgbClr val="FBEFEA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4597603"/>
            <a:ext cx="91440" cy="56692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470001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B13F1E"/>
                </a:solidFill>
                <a:latin typeface="Apple SD Gothic Neo"/>
              </a:rPr>
              <a:t>온톨로지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54680" y="4709160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0" i="0">
                <a:solidFill>
                  <a:srgbClr val="141B22"/>
                </a:solidFill>
                <a:latin typeface="Apple SD Gothic Neo"/>
              </a:rPr>
              <a:t>형식적 명세 — “우리 도메인에 무엇이 존재하나”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49840" y="4709160"/>
            <a:ext cx="13716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7C8892"/>
                </a:solidFill>
                <a:latin typeface="Apple SD Gothic Neo"/>
              </a:rPr>
              <a:t>명세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5120640"/>
            <a:ext cx="11064240" cy="56692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5120640"/>
            <a:ext cx="91440" cy="566928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5266944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0E3A4A"/>
                </a:solidFill>
                <a:latin typeface="Apple SD Gothic Neo"/>
              </a:rPr>
              <a:t>그래프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154680" y="5276088"/>
            <a:ext cx="68580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0" i="0">
                <a:solidFill>
                  <a:srgbClr val="141B22"/>
                </a:solidFill>
                <a:latin typeface="Apple SD Gothic Neo"/>
              </a:rPr>
              <a:t>데이터 구조 — 개체(entity) · 관계 · 속성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149840" y="5276088"/>
            <a:ext cx="13716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7C8892"/>
                </a:solidFill>
                <a:latin typeface="Apple SD Gothic Neo"/>
              </a:rPr>
              <a:t>저장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5760720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5907024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온톨로지 = "공유된 개념화에 대한 형식적 명세"  —  Gruber, 1993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" y="6272784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"우리가 에이전트에게 주고 싶은 것이 바로 우리의 개념 · 우리의 세계관 · 우리의 도메인이다"  ·  Frank Coyle (소스 ⑩)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05 · 온톨로지와 검증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3712463" y="6711696"/>
            <a:ext cx="5122551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50 / 70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NEURO-SYMBOLIC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신경-기호 AI — 우리가 이미 하고 있던 것의 이름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298448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444752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"신경-기호 AI는 LLM이 본질적으로 확률론적이기 때문에, LLM이 제대로 작동하도록 유지하는 안전장치 역할을 한다."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810512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Frank Coyle (소스 ⑩)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66928" y="2331720"/>
          <a:ext cx="11064240" cy="180136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846320"/>
                <a:gridCol w="6217920"/>
              </a:tblGrid>
              <a:tr h="373256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우리 구성요소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신경-기호 관점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5702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에이전트 · LLM · sample-n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신경(neural) — 확률적 · 생성적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5702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불변식 R1–R11 · 룰 엔진 · 검증자 지도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기호(symbolic) — 형식적 · 결정론적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5702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원장 · 형상 메타데이터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기호 계층의 저장소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5702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온톨로지  ← 지금까지 암묵적이었던 것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기호 계층의 명세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566928" y="4242816"/>
            <a:ext cx="11064240" cy="877824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79976"/>
            <a:ext cx="1051560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1400" b="1" i="0">
                <a:solidFill>
                  <a:srgbClr val="B13F1E"/>
                </a:solidFill>
                <a:latin typeface="Apple SD Gothic Neo"/>
              </a:rPr>
              <a:t>Rev.1부터 "가장 바깥에 결정론적 검사 로직"이라 부른 것이 곧 신경-기호 구조였다</a:t>
            </a:r>
          </a:p>
          <a:p>
            <a:r>
              <a:rPr sz="1150" b="0" i="0">
                <a:solidFill>
                  <a:srgbClr val="141B22"/>
                </a:solidFill>
                <a:latin typeface="Apple SD Gothic Neo"/>
              </a:rPr>
              <a:t>다만 기호 쪽을 룰의 나열로만 갖고 있었고, 명세(온톨로지)로 정리한 적이 없다.  →  rf-ontology-design.md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5340096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0E3A4A"/>
                </a:solidFill>
                <a:latin typeface="Apple SD Gothic Neo"/>
              </a:rPr>
              <a:t>환각에 대한 관점 전환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705856"/>
            <a:ext cx="11064240" cy="713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50" b="1" i="0">
                <a:solidFill>
                  <a:srgbClr val="B13F1E"/>
                </a:solidFill>
                <a:latin typeface="Apple SD Gothic Neo"/>
              </a:rPr>
              <a:t>— </a:t>
            </a:r>
            <a:r>
              <a:rPr sz="1250" b="1" i="0">
                <a:solidFill>
                  <a:srgbClr val="B13F1E"/>
                </a:solidFill>
                <a:latin typeface="Apple SD Gothic Neo"/>
              </a:rPr>
              <a:t>"환각은 LLM의 특징이다. 그게 바로 우리다 — 존재하지 않을지 모르는 것을 상상하고 현실로 만든다"</a:t>
            </a:r>
          </a:p>
          <a:p>
            <a:pPr lvl="1">
              <a:spcAft>
                <a:spcPts val="800"/>
              </a:spcAft>
            </a:pPr>
            <a:r>
              <a:rPr sz="1050" b="0" i="0">
                <a:solidFill>
                  <a:srgbClr val="4A5560"/>
                </a:solidFill>
                <a:latin typeface="Apple SD Gothic Neo"/>
              </a:rPr>
              <a:t>     그래서 모델이 좋아져도 사라지지 않는다. 기호 계층이 영구적으로 필요한 이유다.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05 · 온톨로지와 검증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3712463" y="6711696"/>
            <a:ext cx="5227093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51 / 70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VALIDATION STACK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검증은 3단이다 — 2단이 통째로 비어 있었다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353312"/>
          <a:ext cx="11064240" cy="150612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463040"/>
                <a:gridCol w="2834640"/>
                <a:gridCol w="3931920"/>
                <a:gridCol w="2834640"/>
              </a:tblGrid>
              <a:tr h="3892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층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도구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무엇을 잡는가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우리 룰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1단  타입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스키마 · Pydantic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자료형 · 필수 필드 · 값 범위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R4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2단  의미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온톨로지 (RDFS / OWL)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관계 성립 여부 · 구조적 제약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비어 있었다 → R3·R5·R9·R10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3단  수치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룰 엔진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값이 한계를 넘는가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R1 · R6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66928" y="3017520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3017520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136392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2단이 없어서 못 잡던 것 — 개발용 보드 데이터가 인증 증거로 / 시뮬 값이 실측 통계에 혼입 / 같은 조건에 상충하는 판정 공존 / 에이전트가 사람 계정으로 기록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65760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B13F1E"/>
                </a:solidFill>
                <a:latin typeface="Apple SD Gothic Neo"/>
              </a:rPr>
              <a:t>온톨로지가 들어가는 정확한 지점 — 도구 실행 직후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41648"/>
            <a:ext cx="1975104" cy="129844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3232" y="4169663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127A8A"/>
                </a:solidFill>
                <a:latin typeface="Apple SD Gothic Neo"/>
              </a:rPr>
              <a:t>① </a:t>
            </a:r>
            <a:r>
              <a:rPr sz="1100" b="1" i="0">
                <a:solidFill>
                  <a:srgbClr val="0E3A4A"/>
                </a:solidFill>
                <a:latin typeface="Apple SD Gothic Neo"/>
              </a:rPr>
              <a:t>LLM 호출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232" y="4498848"/>
            <a:ext cx="1737360" cy="7680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모델 + 프롬프트 + 도구</a:t>
            </a:r>
          </a:p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LLM은 아무것도 실행 못 한다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6896" y="4626864"/>
            <a:ext cx="219456" cy="109728"/>
          </a:xfrm>
          <a:prstGeom prst="rightArrow">
            <a:avLst/>
          </a:prstGeom>
          <a:solidFill>
            <a:srgbClr val="B6C2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816352" y="4041648"/>
            <a:ext cx="1975104" cy="129844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962656" y="4169663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127A8A"/>
                </a:solidFill>
                <a:latin typeface="Apple SD Gothic Neo"/>
              </a:rPr>
              <a:t>② </a:t>
            </a:r>
            <a:r>
              <a:rPr sz="1100" b="1" i="0">
                <a:solidFill>
                  <a:srgbClr val="0E3A4A"/>
                </a:solidFill>
                <a:latin typeface="Apple SD Gothic Neo"/>
              </a:rPr>
              <a:t>stop_reason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62656" y="4498848"/>
            <a:ext cx="1737360" cy="7680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== tool_use 이면</a:t>
            </a:r>
          </a:p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우리가 도구를 호출한다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4846320" y="4626864"/>
            <a:ext cx="219456" cy="109728"/>
          </a:xfrm>
          <a:prstGeom prst="rightArrow">
            <a:avLst/>
          </a:prstGeom>
          <a:solidFill>
            <a:srgbClr val="B6C2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065776" y="4041648"/>
            <a:ext cx="1975104" cy="129844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12080" y="4169663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1F5F9E"/>
                </a:solidFill>
                <a:latin typeface="Apple SD Gothic Neo"/>
              </a:rPr>
              <a:t>③ </a:t>
            </a:r>
            <a:r>
              <a:rPr sz="1100" b="1" i="0">
                <a:solidFill>
                  <a:srgbClr val="0E3A4A"/>
                </a:solidFill>
                <a:latin typeface="Apple SD Gothic Neo"/>
              </a:rPr>
              <a:t>1단 타입 검증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12080" y="4498848"/>
            <a:ext cx="1737360" cy="7680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Pydantic</a:t>
            </a:r>
          </a:p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파라미터 자료형·범위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7095744" y="4626864"/>
            <a:ext cx="219456" cy="109728"/>
          </a:xfrm>
          <a:prstGeom prst="rightArrow">
            <a:avLst/>
          </a:prstGeom>
          <a:solidFill>
            <a:srgbClr val="B6C2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315200" y="4041648"/>
            <a:ext cx="1975104" cy="129844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61504" y="4169663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1F5F9E"/>
                </a:solidFill>
                <a:latin typeface="Apple SD Gothic Neo"/>
              </a:rPr>
              <a:t>④ </a:t>
            </a:r>
            <a:r>
              <a:rPr sz="1100" b="1" i="0">
                <a:solidFill>
                  <a:srgbClr val="0E3A4A"/>
                </a:solidFill>
                <a:latin typeface="Apple SD Gothic Neo"/>
              </a:rPr>
              <a:t>도구 실행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61504" y="4498848"/>
            <a:ext cx="1737360" cy="7680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부작용 없음 — 읽기만</a:t>
            </a:r>
          </a:p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(R11)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9345168" y="4626864"/>
            <a:ext cx="219456" cy="109728"/>
          </a:xfrm>
          <a:prstGeom prst="rightArrow">
            <a:avLst/>
          </a:prstGeom>
          <a:solidFill>
            <a:srgbClr val="B6C2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564624" y="4041648"/>
            <a:ext cx="1975104" cy="1298448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710928" y="4169663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B13F1E"/>
                </a:solidFill>
                <a:latin typeface="Apple SD Gothic Neo"/>
              </a:rPr>
              <a:t>⑤ </a:t>
            </a:r>
            <a:r>
              <a:rPr sz="1100" b="1" i="0">
                <a:solidFill>
                  <a:srgbClr val="0E3A4A"/>
                </a:solidFill>
                <a:latin typeface="Apple SD Gothic Neo"/>
              </a:rPr>
              <a:t>2단 온톨로지 검증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10928" y="4498848"/>
            <a:ext cx="1737360" cy="7680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“이게 말이 되는가”</a:t>
            </a:r>
          </a:p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→ 진행 / 회귀 / 사람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5577840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14400" y="5724144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"핵심은 입력값을 검증 절차로 둘러싸는 것이다."   ·   "문 앞에는 Pydantic이, 장부에는 온톨로지가."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4400" y="6089904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Frank Coyle (소스 ⑩)  ·  온톨로지를 문서로만 두고 런타임에 연결하지 않으면 주석과 같다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05 · 온톨로지와 검증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3712463" y="6711696"/>
            <a:ext cx="5331635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52 / 70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DISJOINT + R11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배타 쌍 6개 — 온톨로지 도입의 최대 실익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298448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444752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"고객과 지원 담당자를 별개 개체로 선언하면 잘못된 송금이 잡힌다. 반면 자연어로 그렇게 하는 것은 매우 까다롭다."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810512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Frank Coyle (소스 ⑩)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66928" y="2286000"/>
          <a:ext cx="11064240" cy="230428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931920"/>
                <a:gridCol w="7132320"/>
              </a:tblGrid>
              <a:tr h="341927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배타 선언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섞였을 때 무슨 일이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2706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SimResult  ⊥  MeasuredResult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시뮬 값이 실측 통계에 섞여 편차 데이터셋(S5.8 자산)이 오염된다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2706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DevBoard  ⊥  CertBoard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개발용 보드 데이터가 인증 증거로 들어간다 → 인증 무효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2706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DUT  ⊥  ReferenceStandard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참조표준 측정이 제품 성능으로 집계된다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2706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Person  ⊥  Agent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에이전트가 사람 계정으로 기록되어 감사 추적이 무의미해진다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2706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Verdict  ⊥  Disposition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R7 위반 — 에이전트가 판정을 쓴다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2706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AutoType-A  ⊥  V-none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R10 위반 — 검증 불가 작업이 자율로 승격된다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566928" y="4700016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4700016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4818888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이 여섯 개만으로도 도입의 값은 한다. 전부 지금은 사람이 눈으로 막고 있고, 눈은 마감 직전에 감긴다.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193792"/>
            <a:ext cx="539496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B13F1E"/>
                </a:solidFill>
                <a:latin typeface="Apple SD Gothic Neo"/>
              </a:rPr>
              <a:t>R11 — 도구의 읽기 / 쓰기 분리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5559552"/>
            <a:ext cx="5394960" cy="713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50" b="1" i="0">
                <a:solidFill>
                  <a:srgbClr val="B13F1E"/>
                </a:solidFill>
                <a:latin typeface="Apple SD Gothic Neo"/>
              </a:rPr>
              <a:t>— </a:t>
            </a:r>
            <a:r>
              <a:rPr sz="1150" b="1" i="0">
                <a:solidFill>
                  <a:srgbClr val="B13F1E"/>
                </a:solidFill>
                <a:latin typeface="Apple SD Gothic Neo"/>
              </a:rPr>
              <a:t>"도구는 부작용이 없어야 한다. DB를 바꾸는 것 — 아직 아니다"</a:t>
            </a:r>
          </a:p>
          <a:p>
            <a:pPr lvl="1">
              <a:spcAft>
                <a:spcPts val="800"/>
              </a:spcAft>
            </a:pPr>
            <a:r>
              <a:rPr sz="950" b="0" i="0">
                <a:solidFill>
                  <a:srgbClr val="4A5560"/>
                </a:solidFill>
                <a:latin typeface="Apple SD Gothic Neo"/>
              </a:rPr>
              <a:t>     쓰기 도구는 에이전트 목록에서 제거하고 검증 통과 후 오케스트레이터가 호출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63640" y="5193792"/>
            <a:ext cx="539496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B13F1E"/>
                </a:solidFill>
                <a:latin typeface="Apple SD Gothic Neo"/>
              </a:rPr>
              <a:t>R3 · R5 · R9 · R10 을 온톨로지로 이전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63640" y="5559552"/>
            <a:ext cx="5394960" cy="713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50" b="1" i="0">
                <a:solidFill>
                  <a:srgbClr val="B13F1E"/>
                </a:solidFill>
                <a:latin typeface="Apple SD Gothic Neo"/>
              </a:rPr>
              <a:t>— </a:t>
            </a:r>
            <a:r>
              <a:rPr sz="1150" b="1" i="0">
                <a:solidFill>
                  <a:srgbClr val="B13F1E"/>
                </a:solidFill>
                <a:latin typeface="Apple SD Gothic Neo"/>
              </a:rPr>
              <a:t>선언으로 옮기면 새 케이스마다 코드를 고칠 필요가 없다</a:t>
            </a:r>
          </a:p>
          <a:p>
            <a:pPr lvl="1">
              <a:spcAft>
                <a:spcPts val="800"/>
              </a:spcAft>
            </a:pPr>
            <a:r>
              <a:rPr sz="950" b="0" i="0">
                <a:solidFill>
                  <a:srgbClr val="4A5560"/>
                </a:solidFill>
                <a:latin typeface="Apple SD Gothic Neo"/>
              </a:rPr>
              <a:t>     추론기가 자동으로 잡는다. 지금은 룰 엔진에 절차적으로 박혀 있다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05 · 온톨로지와 검증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3712463" y="6711696"/>
            <a:ext cx="5436177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53 / 70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COMPREHENSION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이해 계층 — 설명 4단 · 퀴즈 · 마이크로월드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25296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0" i="0">
                <a:solidFill>
                  <a:srgbClr val="4A5560"/>
                </a:solidFill>
                <a:latin typeface="Apple SD Gothic Neo"/>
              </a:rPr>
              <a:t>Rev.2에서 도입되어 유지된다. "팀을 1년간 보내 이 변경 하나를 설명할 커리큘럼을 만든다면?"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700784"/>
            <a:ext cx="530352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0E3A4A"/>
                </a:solidFill>
                <a:latin typeface="Apple SD Gothic Neo"/>
              </a:rPr>
              <a:t>explain-change  4단 구조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2084831"/>
          <a:ext cx="5303520" cy="1737361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37360"/>
                <a:gridCol w="3566160"/>
              </a:tblGrid>
              <a:tr h="359994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단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내용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4434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  배경 먼저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변경이 아니라 시스템이 어떻게 동작하는지부터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4434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2  본질의 느낌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코드·데이터 전에 목표와 예시로 감을 준다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4434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3  인터랙티브 피겨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만져볼 수 있는 것 — 절제해서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4434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4  literate diff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파일 나열이 아니라 산문으로, 올바른 순서로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66928" y="3931920"/>
            <a:ext cx="530352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B13F1E"/>
                </a:solidFill>
                <a:latin typeface="Apple SD Gothic Neo"/>
              </a:rPr>
              <a:t>이해도 퀴즈 = 속도 조절기 (R8)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4315968"/>
            <a:ext cx="5303520" cy="1353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0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100" b="1" i="0">
                <a:solidFill>
                  <a:srgbClr val="141B22"/>
                </a:solidFill>
                <a:latin typeface="Apple SD Gothic Neo"/>
              </a:rPr>
              <a:t>진입점 14개에만 · 5문항 중 4문항 · 미통과 시 평결 차단</a:t>
            </a:r>
          </a:p>
          <a:p>
            <a:pPr>
              <a:spcAft>
                <a:spcPts val="400"/>
              </a:spcAft>
            </a:pPr>
            <a:r>
              <a:rPr sz="110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100" b="1" i="0">
                <a:solidFill>
                  <a:srgbClr val="141B22"/>
                </a:solidFill>
                <a:latin typeface="Apple SD Gothic Neo"/>
              </a:rPr>
              <a:t>개인 평가에 연결하지 않는다 — 굿하트의 법칙</a:t>
            </a:r>
          </a:p>
          <a:p>
            <a:pPr>
              <a:spcAft>
                <a:spcPts val="400"/>
              </a:spcAft>
            </a:pPr>
            <a:r>
              <a:rPr sz="110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100" b="1" i="0">
                <a:solidFill>
                  <a:srgbClr val="141B22"/>
                </a:solidFill>
                <a:latin typeface="Apple SD Gothic Neo"/>
              </a:rPr>
              <a:t>미통과는 사람이 아니라 설명 시스템의 실패 신호</a:t>
            </a:r>
          </a:p>
          <a:p>
            <a:pPr>
              <a:spcAft>
                <a:spcPts val="400"/>
              </a:spcAft>
            </a:pPr>
            <a:r>
              <a:rPr sz="110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100" b="1" i="0">
                <a:solidFill>
                  <a:srgbClr val="141B22"/>
                </a:solidFill>
                <a:latin typeface="Apple SD Gothic Neo"/>
              </a:rPr>
              <a:t>[3.1] 평결 전 3~5줄 자기 말 재작성으로 보완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63640" y="1700784"/>
            <a:ext cx="530352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0E3A4A"/>
                </a:solidFill>
                <a:latin typeface="Apple SD Gothic Neo"/>
              </a:rPr>
              <a:t>마이크로월드 6종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63640" y="2084831"/>
            <a:ext cx="5367528" cy="38404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73952" y="2167127"/>
            <a:ext cx="50292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141B22"/>
                </a:solidFill>
                <a:latin typeface="Apple SD Gothic Neo"/>
              </a:rPr>
              <a:t>① 캐스케이드 플레이그라운드   S1 · 신입 필수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63640" y="2523743"/>
            <a:ext cx="5367528" cy="38404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73952" y="2606039"/>
            <a:ext cx="50292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141B22"/>
                </a:solidFill>
                <a:latin typeface="Apple SD Gothic Neo"/>
              </a:rPr>
              <a:t>② 코너 탐색기   S7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63640" y="2962655"/>
            <a:ext cx="5367528" cy="38404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73952" y="3044951"/>
            <a:ext cx="50292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141B22"/>
                </a:solidFill>
                <a:latin typeface="Apple SD Gothic Neo"/>
              </a:rPr>
              <a:t>③ 안정성 뷰어   S2 · S5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63640" y="3401567"/>
            <a:ext cx="5367528" cy="38404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73952" y="3483863"/>
            <a:ext cx="50292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141B22"/>
                </a:solidFill>
                <a:latin typeface="Apple SD Gothic Neo"/>
              </a:rPr>
              <a:t>④ DPD 수렴 타임라인   S6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63640" y="3840479"/>
            <a:ext cx="5367528" cy="38404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73952" y="3922775"/>
            <a:ext cx="50292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141B22"/>
                </a:solidFill>
                <a:latin typeface="Apple SD Gothic Neo"/>
              </a:rPr>
              <a:t>⑤ 아이솔레이션·발진 시뮬레이터   S1 · S5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63640" y="4279391"/>
            <a:ext cx="5367528" cy="384048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73952" y="4361687"/>
            <a:ext cx="50292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141B22"/>
                </a:solidFill>
                <a:latin typeface="Apple SD Gothic Neo"/>
              </a:rPr>
              <a:t>⑥ 시뮬-실측 편차 뷰어   S5.8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63640" y="4754880"/>
            <a:ext cx="53035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3요소 — 타임라인 스크러빙 · 파라미터 조작 · 메모 남기기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5650992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4400" y="5797296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"에이전트에게 버그만 고치게 하면 그 주변시를 얻지 못한다."   ·   "요점은 로봇이 아니다. 바뀌는 것은 아이들이다."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6163056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Notion 엔지니어 (소스 ④)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05 · 온톨로지와 검증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3712463" y="6711696"/>
            <a:ext cx="5540719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54 / 70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LEDGER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원장 엔트리 — 무엇을 남기는가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25296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0" i="0">
                <a:solidFill>
                  <a:srgbClr val="4A5560"/>
                </a:solidFill>
                <a:latin typeface="Apple SD Gothic Neo"/>
              </a:rPr>
              <a:t>붉은 줄이 Rev.3에서 추가된 필드다.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1719072"/>
            <a:ext cx="6400800" cy="3931920"/>
          </a:xfrm>
          <a:prstGeom prst="rect">
            <a:avLst/>
          </a:prstGeom>
          <a:solidFill>
            <a:srgbClr val="F7F9FA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1847088"/>
            <a:ext cx="6035040" cy="37490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"/>
              </a:spcAft>
            </a:pPr>
            <a:r>
              <a:rPr sz="1000" b="0">
                <a:solidFill>
                  <a:srgbClr val="141B22"/>
                </a:solidFill>
                <a:latin typeface="Menlo"/>
              </a:rPr>
              <a:t>id / ts / actor / job_id / stage</a:t>
            </a:r>
          </a:p>
          <a:p>
            <a:pPr>
              <a:spcAft>
                <a:spcPts val="50"/>
              </a:spcAft>
            </a:pPr>
            <a:r>
              <a:rPr sz="1000" b="0">
                <a:solidFill>
                  <a:srgbClr val="7C8892"/>
                </a:solidFill>
                <a:latin typeface="Menlo"/>
              </a:rPr>
              <a:t>owner: person://rf-factory/rf-design-3      # Rev.2 · R9</a:t>
            </a:r>
          </a:p>
          <a:p>
            <a:pPr>
              <a:spcAft>
                <a:spcPts val="50"/>
              </a:spcAft>
            </a:pPr>
            <a:r>
              <a:rPr sz="1000" b="1">
                <a:solidFill>
                  <a:srgbClr val="B13F1E"/>
                </a:solidFill>
                <a:latin typeface="Menlo"/>
              </a:rPr>
              <a:t>verifier_class: V-hard                      # Rev.3 · R10</a:t>
            </a:r>
          </a:p>
          <a:p>
            <a:pPr>
              <a:spcAft>
                <a:spcPts val="50"/>
              </a:spcAft>
            </a:pPr>
            <a:r>
              <a:rPr sz="1000" b="0">
                <a:solidFill>
                  <a:srgbClr val="141B22"/>
                </a:solidFill>
                <a:latin typeface="Menlo"/>
              </a:rPr>
              <a:t>consumed:</a:t>
            </a:r>
          </a:p>
          <a:p>
            <a:pPr>
              <a:spcAft>
                <a:spcPts val="50"/>
              </a:spcAft>
            </a:pPr>
            <a:r>
              <a:rPr sz="1000" b="0">
                <a:solidFill>
                  <a:srgbClr val="141B22"/>
                </a:solidFill>
                <a:latin typeface="Menlo"/>
              </a:rPr>
              <a:t>  equipment_time · dut · tokens</a:t>
            </a:r>
          </a:p>
          <a:p>
            <a:pPr>
              <a:spcAft>
                <a:spcPts val="50"/>
              </a:spcAft>
            </a:pPr>
            <a:r>
              <a:rPr sz="1000" b="1">
                <a:solidFill>
                  <a:srgbClr val="B13F1E"/>
                </a:solidFill>
                <a:latin typeface="Menlo"/>
              </a:rPr>
              <a:t>  samples: 1                                # Rev.3 · sample-n</a:t>
            </a:r>
          </a:p>
          <a:p>
            <a:pPr>
              <a:spcAft>
                <a:spcPts val="50"/>
              </a:spcAft>
            </a:pPr>
            <a:r>
              <a:rPr sz="1000" b="0">
                <a:solidFill>
                  <a:srgbClr val="141B22"/>
                </a:solidFill>
                <a:latin typeface="Menlo"/>
              </a:rPr>
              <a:t>produced: { type, refs }</a:t>
            </a:r>
          </a:p>
          <a:p>
            <a:pPr>
              <a:spcAft>
                <a:spcPts val="50"/>
              </a:spcAft>
            </a:pPr>
            <a:r>
              <a:rPr sz="1000" b="0">
                <a:solidFill>
                  <a:srgbClr val="141B22"/>
                </a:solidFill>
                <a:latin typeface="Menlo"/>
              </a:rPr>
              <a:t>evidence_refs: [ FILE-sha256:9a3f..., ... ]</a:t>
            </a:r>
          </a:p>
          <a:p>
            <a:pPr>
              <a:spcAft>
                <a:spcPts val="50"/>
              </a:spcAft>
            </a:pPr>
            <a:r>
              <a:rPr sz="1000" b="0">
                <a:solidFill>
                  <a:srgbClr val="7C8892"/>
                </a:solidFill>
                <a:latin typeface="Menlo"/>
              </a:rPr>
              <a:t>explanation_ref: DOC-explain-4471           # Rev.2</a:t>
            </a:r>
          </a:p>
          <a:p>
            <a:pPr>
              <a:spcAft>
                <a:spcPts val="50"/>
              </a:spcAft>
            </a:pPr>
            <a:r>
              <a:rPr sz="1000" b="0">
                <a:solidFill>
                  <a:srgbClr val="7C8892"/>
                </a:solidFill>
                <a:latin typeface="Menlo"/>
              </a:rPr>
              <a:t>comprehension: { quiz_id, first_attempt_pass }   # Rev.2</a:t>
            </a:r>
          </a:p>
          <a:p>
            <a:pPr>
              <a:spcAft>
                <a:spcPts val="50"/>
              </a:spcAft>
            </a:pPr>
            <a:r>
              <a:rPr sz="1000" b="1">
                <a:solidFill>
                  <a:srgbClr val="B13F1E"/>
                </a:solidFill>
                <a:latin typeface="Menlo"/>
              </a:rPr>
              <a:t>procedure_checks:                           # Rev.3 · 단계 평가</a:t>
            </a:r>
          </a:p>
          <a:p>
            <a:pPr>
              <a:spcAft>
                <a:spcPts val="50"/>
              </a:spcAft>
            </a:pPr>
            <a:r>
              <a:rPr sz="1000" b="1">
                <a:solidFill>
                  <a:srgbClr val="B13F1E"/>
                </a:solidFill>
                <a:latin typeface="Menlo"/>
              </a:rPr>
              <a:t>  cal_valid: true</a:t>
            </a:r>
          </a:p>
          <a:p>
            <a:pPr>
              <a:spcAft>
                <a:spcPts val="50"/>
              </a:spcAft>
            </a:pPr>
            <a:r>
              <a:rPr sz="1000" b="1">
                <a:solidFill>
                  <a:srgbClr val="B13F1E"/>
                </a:solidFill>
                <a:latin typeface="Menlo"/>
              </a:rPr>
              <a:t>  config_meta_complete: true</a:t>
            </a:r>
          </a:p>
          <a:p>
            <a:pPr>
              <a:spcAft>
                <a:spcPts val="50"/>
              </a:spcAft>
            </a:pPr>
            <a:r>
              <a:rPr sz="1000" b="1">
                <a:solidFill>
                  <a:srgbClr val="B13F1E"/>
                </a:solidFill>
                <a:latin typeface="Menlo"/>
              </a:rPr>
              <a:t>  corner_coverage: 0.92</a:t>
            </a:r>
          </a:p>
          <a:p>
            <a:pPr>
              <a:spcAft>
                <a:spcPts val="50"/>
              </a:spcAft>
            </a:pPr>
            <a:r>
              <a:rPr sz="1000" b="1">
                <a:solidFill>
                  <a:srgbClr val="B13F1E"/>
                </a:solidFill>
                <a:latin typeface="Menlo"/>
              </a:rPr>
              <a:t>  raw_preserved: true</a:t>
            </a:r>
          </a:p>
          <a:p>
            <a:pPr>
              <a:spcAft>
                <a:spcPts val="50"/>
              </a:spcAft>
            </a:pPr>
            <a:r>
              <a:rPr sz="1000" b="1">
                <a:solidFill>
                  <a:srgbClr val="B13F1E"/>
                </a:solidFill>
                <a:latin typeface="Menlo"/>
              </a:rPr>
              <a:t>  failed_attempts_logged: true</a:t>
            </a:r>
          </a:p>
          <a:p>
            <a:pPr>
              <a:spcAft>
                <a:spcPts val="50"/>
              </a:spcAft>
            </a:pPr>
            <a:r>
              <a:rPr sz="1000" b="0">
                <a:solidFill>
                  <a:srgbClr val="141B22"/>
                </a:solidFill>
                <a:latin typeface="Menlo"/>
              </a:rPr>
              <a:t>policy_refs / env { model, harness, skills, sandbox }</a:t>
            </a:r>
          </a:p>
          <a:p>
            <a:pPr>
              <a:spcAft>
                <a:spcPts val="50"/>
              </a:spcAft>
            </a:pPr>
            <a:r>
              <a:rPr sz="1000" b="0">
                <a:solidFill>
                  <a:srgbClr val="7C8892"/>
                </a:solidFill>
                <a:latin typeface="Menlo"/>
              </a:rPr>
              <a:t>verdict:     { rule_id: R1, result: pass }  # 룰 엔진만</a:t>
            </a:r>
          </a:p>
          <a:p>
            <a:pPr>
              <a:spcAft>
                <a:spcPts val="50"/>
              </a:spcAft>
            </a:pPr>
            <a:r>
              <a:rPr sz="1000" b="0">
                <a:solidFill>
                  <a:srgbClr val="7C8892"/>
                </a:solidFill>
                <a:latin typeface="Menlo"/>
              </a:rPr>
              <a:t>disposition: { by, decision: ship, ... }    # 소유자의 평결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23760" y="1783080"/>
            <a:ext cx="4407408" cy="31272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5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150" b="1" i="0">
                <a:solidFill>
                  <a:srgbClr val="141B22"/>
                </a:solidFill>
                <a:latin typeface="Apple SD Gothic Neo"/>
              </a:rPr>
              <a:t>복식부기 대칭</a:t>
            </a:r>
          </a:p>
          <a:p>
            <a:pPr lvl="1">
              <a:spcAft>
                <a:spcPts val="800"/>
              </a:spcAft>
            </a:pPr>
            <a:r>
              <a:rPr sz="1000" b="0" i="0">
                <a:solidFill>
                  <a:srgbClr val="4A5560"/>
                </a:solidFill>
                <a:latin typeface="Apple SD Gothic Neo"/>
              </a:rPr>
              <a:t>     소비(장비시간·시료·토큰) ↔ 산출(측정·판정)</a:t>
            </a:r>
          </a:p>
          <a:p>
            <a:pPr>
              <a:spcAft>
                <a:spcPts val="400"/>
              </a:spcAft>
            </a:pPr>
            <a:r>
              <a:rPr sz="1150" b="1" i="0">
                <a:solidFill>
                  <a:srgbClr val="B13F1E"/>
                </a:solidFill>
                <a:latin typeface="Apple SD Gothic Neo"/>
              </a:rPr>
              <a:t>— </a:t>
            </a:r>
            <a:r>
              <a:rPr sz="1150" b="1" i="0">
                <a:solidFill>
                  <a:srgbClr val="B13F1E"/>
                </a:solidFill>
                <a:latin typeface="Apple SD Gothic Neo"/>
              </a:rPr>
              <a:t>verifier_class</a:t>
            </a:r>
          </a:p>
          <a:p>
            <a:pPr lvl="1">
              <a:spcAft>
                <a:spcPts val="800"/>
              </a:spcAft>
            </a:pPr>
            <a:r>
              <a:rPr sz="1000" b="0" i="0">
                <a:solidFill>
                  <a:srgbClr val="4A5560"/>
                </a:solidFill>
                <a:latin typeface="Apple SD Gothic Neo"/>
              </a:rPr>
              <a:t>     R10의 근거. 유형 배정을 결정론적으로 제약</a:t>
            </a:r>
          </a:p>
          <a:p>
            <a:pPr>
              <a:spcAft>
                <a:spcPts val="400"/>
              </a:spcAft>
            </a:pPr>
            <a:r>
              <a:rPr sz="1150" b="1" i="0">
                <a:solidFill>
                  <a:srgbClr val="B13F1E"/>
                </a:solidFill>
                <a:latin typeface="Apple SD Gothic Neo"/>
              </a:rPr>
              <a:t>— </a:t>
            </a:r>
            <a:r>
              <a:rPr sz="1150" b="1" i="0">
                <a:solidFill>
                  <a:srgbClr val="B13F1E"/>
                </a:solidFill>
                <a:latin typeface="Apple SD Gothic Neo"/>
              </a:rPr>
              <a:t>procedure_checks</a:t>
            </a:r>
          </a:p>
          <a:p>
            <a:pPr lvl="1">
              <a:spcAft>
                <a:spcPts val="800"/>
              </a:spcAft>
            </a:pPr>
            <a:r>
              <a:rPr sz="1000" b="0" i="0">
                <a:solidFill>
                  <a:srgbClr val="4A5560"/>
                </a:solidFill>
                <a:latin typeface="Apple SD Gothic Neo"/>
              </a:rPr>
              <a:t>     결과 만점 뒤에 숨은 절차 위반을 잡는다</a:t>
            </a:r>
          </a:p>
          <a:p>
            <a:pPr>
              <a:spcAft>
                <a:spcPts val="400"/>
              </a:spcAft>
            </a:pPr>
            <a:r>
              <a:rPr sz="115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150" b="1" i="0">
                <a:solidFill>
                  <a:srgbClr val="141B22"/>
                </a:solidFill>
                <a:latin typeface="Apple SD Gothic Neo"/>
              </a:rPr>
              <a:t>verdict ≠ disposition</a:t>
            </a:r>
          </a:p>
          <a:p>
            <a:pPr lvl="1">
              <a:spcAft>
                <a:spcPts val="800"/>
              </a:spcAft>
            </a:pPr>
            <a:r>
              <a:rPr sz="1000" b="0" i="0">
                <a:solidFill>
                  <a:srgbClr val="4A5560"/>
                </a:solidFill>
                <a:latin typeface="Apple SD Gothic Neo"/>
              </a:rPr>
              <a:t>     룰 엔진의 기계적 판정 vs 소유자의 평결과 책임</a:t>
            </a:r>
          </a:p>
          <a:p>
            <a:pPr>
              <a:spcAft>
                <a:spcPts val="400"/>
              </a:spcAft>
            </a:pPr>
            <a:r>
              <a:rPr sz="115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150" b="1" i="0">
                <a:solidFill>
                  <a:srgbClr val="141B22"/>
                </a:solidFill>
                <a:latin typeface="Apple SD Gothic Neo"/>
              </a:rPr>
              <a:t>env는 필수 필드</a:t>
            </a:r>
          </a:p>
          <a:p>
            <a:pPr lvl="1">
              <a:spcAft>
                <a:spcPts val="800"/>
              </a:spcAft>
            </a:pPr>
            <a:r>
              <a:rPr sz="1000" b="0" i="0">
                <a:solidFill>
                  <a:srgbClr val="4A5560"/>
                </a:solidFill>
                <a:latin typeface="Apple SD Gothic Neo"/>
              </a:rPr>
              <a:t>     6개월 뒤 '왜 그렇게 판단했나'를 복원하는 유일한 수단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5870448"/>
            <a:ext cx="11064240" cy="475488"/>
          </a:xfrm>
          <a:prstGeom prst="rect">
            <a:avLst/>
          </a:prstGeom>
          <a:solidFill>
            <a:srgbClr val="EC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5870448"/>
            <a:ext cx="50292" cy="47548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598932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5대 거버넌스 질문 — 모델이 건드렸나(actor·env) / 어떤 제약이(policy_refs) / 어떤 증거가(evidence·explanation) / 어떤 리스크가(disposition) / 누가 소유하나(owner)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05 · 온톨로지와 검증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712463" y="6711696"/>
            <a:ext cx="5645260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55 / 70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MEASUREMENT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KPI 13개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353312"/>
          <a:ext cx="11064240" cy="41148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94560"/>
                <a:gridCol w="6675120"/>
                <a:gridCol w="2194560"/>
              </a:tblGrid>
              <a:tr h="306280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KPI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정의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목표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29296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데이터 구조화율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원장 적재 / 실제 수행 측정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≥ 85%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9296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콜드스타트 제거율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증거 3종 이상 선첨부 이슈 비율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≥ 50%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9296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설계 반복 리드타임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이슈 → 규명 → 승인 경과일 중앙값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−25%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9296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evaluator 전환율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신규 규명 실패 중 등록 비율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≥ 60%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9296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의사결정 위임률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A + A→H(무반려) / 전체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≥ 30%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9296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감사 부채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미열람 산출물 / 전체 — 봤는가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≤ 20%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9296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시뮬-실측 편차 DS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S5.8 누적 레코드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≥ 200건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9296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인지 부채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1 − 퀴즈 1회 통과율 — 이해했는가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≤ 30%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9296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소유권 공백률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소유자 미지정 / 전체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0%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9296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1인당 병렬 루프 수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동시 관리 루프 / 인원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실측 후 상한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9296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검증자 커버리지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(V-hard + V-soft) / 73 = 자동화 상한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≥ 70%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29296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연속 실행 성공률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8회 연속 실행 시 전 구간 성공 비율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≥ 50%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292963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자기개선 사이클 수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분기당 완결된 플라이휠 L1 사이클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≥ 6회 (격주)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66928" y="5577840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577840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5696712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연속 실행 성공률을 넣은 이유 — 야간 스캔이 며칠 도는가만 보면 붕괴를 놓친다. 같은 워크플로를 8회 돌려 전 구간이 살아남는지를 별도로 측정한다.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181344"/>
            <a:ext cx="11064240" cy="5852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5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150" b="1" i="0">
                <a:solidFill>
                  <a:srgbClr val="141B22"/>
                </a:solidFill>
                <a:latin typeface="Apple SD Gothic Neo"/>
              </a:rPr>
              <a:t>베이스라인 측정 필수 — 인지 부채는 착수 시점 기존 방식에 대해서도 측정한다</a:t>
            </a:r>
          </a:p>
          <a:p>
            <a:pPr lvl="1">
              <a:spcAft>
                <a:spcPts val="800"/>
              </a:spcAft>
            </a:pPr>
            <a:r>
              <a:rPr sz="950" b="0" i="0">
                <a:solidFill>
                  <a:srgbClr val="4A5560"/>
                </a:solidFill>
                <a:latin typeface="Apple SD Gothic Neo"/>
              </a:rPr>
              <a:t>     대개 이 수치가 충격적이며 그것이 프로젝트의 정당성이 된다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05 · 온톨로지와 검증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712463" y="6711696"/>
            <a:ext cx="5749802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56 / 70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-marker"/>
          <p:cNvSpPr/>
          <p:nvPr/>
        </p:nvSpPr>
        <p:spPr>
          <a:xfrm>
            <a:off x="713232" y="566928"/>
            <a:ext cx="109728" cy="109728"/>
          </a:xfrm>
          <a:prstGeom prst="rect">
            <a:avLst/>
          </a:prstGeom>
          <a:solidFill>
            <a:srgbClr val="B13F1E"/>
          </a:solidFill>
          <a:ln>
            <a:solidFill>
              <a:srgbClr val="B13F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kicker-label"/>
          <p:cNvSpPr txBox="1"/>
          <p:nvPr/>
        </p:nvSpPr>
        <p:spPr>
          <a:xfrm>
            <a:off x="896112" y="484632"/>
            <a:ext cx="5303520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CHAPTER 06 · SOURCE SLIDES 47–50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335024"/>
            <a:ext cx="1042416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팀, 성장, 운영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13232" y="2084831"/>
            <a:ext cx="1161287" cy="0"/>
          </a:xfrm>
          <a:prstGeom prst="line">
            <a:avLst/>
          </a:prstGeom>
          <a:ln w="3048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13232" y="2395728"/>
            <a:ext cx="9985248" cy="10058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8인의 역할과 운영 리듬을 고정해 소프트 스킬과 메타인지를 자산화한다.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9536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8인 체계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98064" y="4133087"/>
            <a:ext cx="2715768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944368" y="4233672"/>
            <a:ext cx="24231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Agency Ladder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78424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4728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메타스킬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63256" y="4133087"/>
            <a:ext cx="233172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09560" y="4233672"/>
            <a:ext cx="203911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운영 cadence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64624" y="4773168"/>
            <a:ext cx="1591056" cy="9144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5500" b="1">
                <a:cs typeface="Apple SD Gothic Neo"/>
                <a:ea typeface="Apple SD Gothic Neo"/>
                <a:solidFill>
                  <a:srgbClr val="2A5F6B"/>
                </a:solidFill>
                <a:latin typeface="Apple SD Gothic Neo"/>
              </a:rPr>
              <a:t>06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" y="5971032"/>
            <a:ext cx="676656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cs typeface="Apple SD Gothic Neo"/>
                <a:ea typeface="Apple SD Gothic Neo"/>
                <a:solidFill>
                  <a:srgbClr val="9FBEC6"/>
                </a:solidFill>
                <a:latin typeface="Apple SD Gothic Neo"/>
              </a:rPr>
              <a:t>RF PRODUCT DEVELOPMENT PIPELINE · INTEGRATED EDITION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06 · 팀, 성장, 운영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2A5F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3712463" y="6711696"/>
            <a:ext cx="5854344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57 / 70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TEAM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8인 구성과 소유 스테이지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353312"/>
          <a:ext cx="11064240" cy="336499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57200"/>
                <a:gridCol w="2468880"/>
                <a:gridCol w="6035040"/>
                <a:gridCol w="2103120"/>
              </a:tblGrid>
              <a:tr h="388919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#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역할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주 책임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소유 스테이지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00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Factory Lead / 아키텍트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범위 통제 · 원장 스키마 · 게이트 판정 · 소유권 지도 · 검증자 지도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S8, S9, 관통계층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00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플랫폼 엔지니어 A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원장 · 스토리지 · 권한 · principal 발급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(관통계층 대리)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00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플랫폼 엔지니어 B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샌드박스 · 트리거 · 하네스 · 스킬 · sample-n 인프라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—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00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RF 설계 1 (시스템)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S0·S1 스킬 명세 · 링크버짓 · 루브릭 V4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S0, S1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00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5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RF 설계 2 (회로/시뮬)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S2·S3 스킬 명세 · 시뮬 자동화 · 루브릭 V2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S2, S3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00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RF 설계 3 (검증)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S5·S7 검토자 · 루브릭 V1·V3 · evaluator · 플라이휠 L1 진행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S5, S7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00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FW / DSP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S6 전담 · fw-repro · dpd-conv · 자동 PR 검토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S6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00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8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T&amp;M 자동화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계측 자동화 · 측정 스키마 · 교정 이력 · R5 · 절차 체크 6종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S4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66928" y="4828032"/>
            <a:ext cx="110642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0E3A4A"/>
                </a:solidFill>
                <a:latin typeface="Apple SD Gothic Neo"/>
              </a:rPr>
              <a:t>절대 원칙 6가지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5212080"/>
            <a:ext cx="11064240" cy="1042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200" b="1" i="0">
                <a:solidFill>
                  <a:srgbClr val="141B22"/>
                </a:solidFill>
                <a:latin typeface="Apple SD Gothic Neo"/>
              </a:rPr>
              <a:t>스킬 명세의 작성자는 도메인 엔지니어다   ·   원장 스키마 변경은 Lead 단독   ·   플랫폼 2명 하한을 깨지 않는다</a:t>
            </a:r>
          </a:p>
          <a:p>
            <a:pPr>
              <a:spcAft>
                <a:spcPts val="400"/>
              </a:spcAft>
            </a:pPr>
            <a:r>
              <a:rPr sz="1200" b="1" i="0">
                <a:solidFill>
                  <a:srgbClr val="127A8A"/>
                </a:solidFill>
                <a:latin typeface="Apple SD Gothic Neo"/>
              </a:rPr>
              <a:t>— </a:t>
            </a:r>
            <a:r>
              <a:rPr sz="1200" b="1" i="0">
                <a:solidFill>
                  <a:srgbClr val="141B22"/>
                </a:solidFill>
                <a:latin typeface="Apple SD Gothic Neo"/>
              </a:rPr>
              <a:t>소유자 없는 작업은 시작하지 않는다 (R9)   ·   설명하지 못하는 것은 승인하지 않는다 (R8)</a:t>
            </a:r>
          </a:p>
          <a:p>
            <a:pPr>
              <a:spcAft>
                <a:spcPts val="400"/>
              </a:spcAft>
            </a:pPr>
            <a:r>
              <a:rPr sz="1200" b="1" i="0">
                <a:solidFill>
                  <a:srgbClr val="B13F1E"/>
                </a:solidFill>
                <a:latin typeface="Apple SD Gothic Neo"/>
              </a:rPr>
              <a:t>— </a:t>
            </a:r>
            <a:r>
              <a:rPr sz="1200" b="1" i="0">
                <a:solidFill>
                  <a:srgbClr val="B13F1E"/>
                </a:solidFill>
                <a:latin typeface="Apple SD Gothic Neo"/>
              </a:rPr>
              <a:t>검증할 수 없는 것은 자율화하지 않는다 (R10)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06 · 팀, 성장, 운영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712463" y="6711696"/>
            <a:ext cx="5958886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58 / 70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CAREER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Agency Ladder — 역할 성장 경로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25296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0" i="0">
                <a:solidFill>
                  <a:srgbClr val="4A5560"/>
                </a:solidFill>
                <a:latin typeface="Apple SD Gothic Neo"/>
              </a:rPr>
              <a:t>1~4단은 파일럿 기간 중 급속히 에이전트로 넘어간다. 이 단계에 머무는 역할 정의는 위험하다.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1691640"/>
            <a:ext cx="502920" cy="530352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811818"/>
            <a:ext cx="50292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ple SD Gothic Neo"/>
              </a:rPr>
              <a:t>7</a:t>
            </a:r>
          </a:p>
        </p:txBody>
      </p:sp>
      <p:sp>
        <p:nvSpPr>
          <p:cNvPr id="9" name="Rectangle 8"/>
          <p:cNvSpPr/>
          <p:nvPr/>
        </p:nvSpPr>
        <p:spPr>
          <a:xfrm>
            <a:off x="1069848" y="1691640"/>
            <a:ext cx="10561320" cy="530352"/>
          </a:xfrm>
          <a:prstGeom prst="rect">
            <a:avLst/>
          </a:prstGeom>
          <a:solidFill>
            <a:srgbClr val="FBEFEA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25880" y="1820962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B13F1E"/>
                </a:solidFill>
                <a:latin typeface="Apple SD Gothic Neo"/>
              </a:rPr>
              <a:t>discernment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54680" y="1830106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투자 가치 판단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57800" y="1839250"/>
            <a:ext cx="420624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"이 문제는 이번 리비전에서 다루지 않는다"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92640" y="1830106"/>
            <a:ext cx="18288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B13F1E"/>
                </a:solidFill>
                <a:latin typeface="Apple SD Gothic Neo"/>
              </a:rPr>
              <a:t>대체 불가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2261181"/>
            <a:ext cx="502920" cy="530352"/>
          </a:xfrm>
          <a:prstGeom prst="rect">
            <a:avLst/>
          </a:prstGeom>
          <a:solidFill>
            <a:srgbClr val="1F5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2381359"/>
            <a:ext cx="50292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ple SD Gothic Neo"/>
              </a:rPr>
              <a:t>6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69848" y="2261181"/>
            <a:ext cx="10561320" cy="530352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325880" y="2390503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1F5F9E"/>
                </a:solidFill>
                <a:latin typeface="Apple SD Gothic Neo"/>
              </a:rPr>
              <a:t>resolve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54680" y="2399647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끝까지 해결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57800" y="2408791"/>
            <a:ext cx="420624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실행하고 결과를 확인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92640" y="2399647"/>
            <a:ext cx="18288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F5F9E"/>
                </a:solidFill>
                <a:latin typeface="Apple SD Gothic Neo"/>
              </a:rPr>
              <a:t>부분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2830721"/>
            <a:ext cx="502920" cy="530352"/>
          </a:xfrm>
          <a:prstGeom prst="rect">
            <a:avLst/>
          </a:prstGeom>
          <a:solidFill>
            <a:srgbClr val="1F5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950899"/>
            <a:ext cx="50292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ple SD Gothic Neo"/>
              </a:rPr>
              <a:t>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69848" y="2830721"/>
            <a:ext cx="10561320" cy="530352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325880" y="2952206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1F5F9E"/>
                </a:solidFill>
                <a:latin typeface="Apple SD Gothic Neo"/>
              </a:rPr>
              <a:t>recommend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54680" y="2961350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대안 중 권고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57800" y="2970494"/>
            <a:ext cx="420624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근거와 함께 선택 권고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92640" y="2961350"/>
            <a:ext cx="18288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F5F9E"/>
                </a:solidFill>
                <a:latin typeface="Apple SD Gothic Neo"/>
              </a:rPr>
              <a:t>부분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6928" y="3392424"/>
            <a:ext cx="502920" cy="530352"/>
          </a:xfrm>
          <a:prstGeom prst="rect">
            <a:avLst/>
          </a:prstGeom>
          <a:solidFill>
            <a:srgbClr val="B46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66928" y="3512602"/>
            <a:ext cx="50292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ple SD Gothic Neo"/>
              </a:rPr>
              <a:t>4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69848" y="3392424"/>
            <a:ext cx="10561320" cy="530352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325880" y="3521746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B46E18"/>
                </a:solidFill>
                <a:latin typeface="Apple SD Gothic Neo"/>
              </a:rPr>
              <a:t>propose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154680" y="3523053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해결안 제시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57800" y="3532197"/>
            <a:ext cx="420624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ECO 초안 작성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692640" y="3523053"/>
            <a:ext cx="18288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B46E18"/>
                </a:solidFill>
                <a:latin typeface="Apple SD Gothic Neo"/>
              </a:rPr>
              <a:t>대체 진행 중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66928" y="3954127"/>
            <a:ext cx="502920" cy="530352"/>
          </a:xfrm>
          <a:prstGeom prst="rect">
            <a:avLst/>
          </a:prstGeom>
          <a:solidFill>
            <a:srgbClr val="B46E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4074305"/>
            <a:ext cx="50292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ple SD Gothic Neo"/>
              </a:rPr>
              <a:t>3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69848" y="3954127"/>
            <a:ext cx="10561320" cy="530352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325880" y="4083449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B46E18"/>
                </a:solidFill>
                <a:latin typeface="Apple SD Gothic Neo"/>
              </a:rPr>
              <a:t>diagnose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54680" y="4092593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원인 규명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257800" y="4093899"/>
            <a:ext cx="420624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증거를 모아 원인 특정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692640" y="4092593"/>
            <a:ext cx="18288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B46E18"/>
                </a:solidFill>
                <a:latin typeface="Apple SD Gothic Neo"/>
              </a:rPr>
              <a:t>대체 진행 중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66928" y="4515830"/>
            <a:ext cx="502920" cy="530352"/>
          </a:xfrm>
          <a:prstGeom prst="rect">
            <a:avLst/>
          </a:prstGeom>
          <a:solidFill>
            <a:srgbClr val="8A93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66928" y="4636008"/>
            <a:ext cx="50292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ple SD Gothic Neo"/>
              </a:rPr>
              <a:t>2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069848" y="4515830"/>
            <a:ext cx="10561320" cy="530352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325880" y="4645152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8A939B"/>
                </a:solidFill>
                <a:latin typeface="Apple SD Gothic Neo"/>
              </a:rPr>
              <a:t>execute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154680" y="4654296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지시받은 것 수행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257800" y="4663440"/>
            <a:ext cx="420624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정해진 측정 절차 실행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692640" y="4654296"/>
            <a:ext cx="18288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8A939B"/>
                </a:solidFill>
                <a:latin typeface="Apple SD Gothic Neo"/>
              </a:rPr>
              <a:t>완전 대체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66928" y="5093208"/>
            <a:ext cx="502920" cy="530352"/>
          </a:xfrm>
          <a:prstGeom prst="rect">
            <a:avLst/>
          </a:prstGeom>
          <a:solidFill>
            <a:srgbClr val="8A93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66928" y="5221224"/>
            <a:ext cx="50292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ple SD Gothic Neo"/>
              </a:rPr>
              <a:t>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069848" y="5093208"/>
            <a:ext cx="10561320" cy="530352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325880" y="523036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8A939B"/>
                </a:solidFill>
                <a:latin typeface="Apple SD Gothic Neo"/>
              </a:rPr>
              <a:t>flag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154680" y="5239512"/>
            <a:ext cx="2011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지적하고 넘김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257800" y="5248656"/>
            <a:ext cx="420624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4A5560"/>
                </a:solidFill>
                <a:latin typeface="Apple SD Gothic Neo"/>
              </a:rPr>
              <a:t>"측정값이 이상합니다"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692640" y="5239512"/>
            <a:ext cx="18288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8A939B"/>
                </a:solidFill>
                <a:latin typeface="Apple SD Gothic Neo"/>
              </a:rPr>
              <a:t>완전 대체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66928" y="5760720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14400" y="5907024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"엣지의 반감기는 모델 릴리스 한 번이지만, 시그니처(신뢰·전문성)의 반감기는 훨씬 길다."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14400" y="6272784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Rev.3.1 — 1~4단은 하드 스킬(V-hard)이라 대체되고, 7단은 소프트 스킬(V-none)이라 남는다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06 · 팀, 성장, 운영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3712463" y="6711696"/>
            <a:ext cx="6063428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59 / 70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CAPABILITY DEVELOPMENT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메타스킬 = 메타인지 × 소프트 스킬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625328" y="603504"/>
            <a:ext cx="1024128" cy="27432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25328" y="653796"/>
            <a:ext cx="10241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ple SD Gothic Neo"/>
              </a:rPr>
              <a:t>신규 · NEW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225296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0" i="0">
                <a:solidFill>
                  <a:srgbClr val="4A5560"/>
                </a:solidFill>
                <a:latin typeface="Apple SD Gothic Neo"/>
              </a:rPr>
              <a:t>하드 스킬 교육은 가장 빨리 상각되는 투자다 — 정답이 있는 것은 AI가 무조건 잘한다.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719072"/>
            <a:ext cx="5440680" cy="2011680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1865376"/>
            <a:ext cx="493776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0E3A4A"/>
                </a:solidFill>
                <a:latin typeface="Apple SD Gothic Neo"/>
              </a:rPr>
              <a:t>메타인지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219456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i="0">
                <a:solidFill>
                  <a:srgbClr val="141B22"/>
                </a:solidFill>
                <a:latin typeface="Apple SD Gothic Neo"/>
              </a:rPr>
              <a:t>내가 뭘 아는지 모르는지 · 뭘 할 수 있는지 못하는지 아는 능력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" y="2578608"/>
            <a:ext cx="493776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1200" b="1" i="0">
                <a:solidFill>
                  <a:srgbClr val="B13F1E"/>
                </a:solidFill>
                <a:latin typeface="Apple SD Gothic Neo"/>
              </a:rPr>
              <a:t>올리는 방법 2가지</a:t>
            </a:r>
          </a:p>
          <a:p>
            <a:pPr>
              <a:spcAft>
                <a:spcPts val="400"/>
              </a:spcAft>
            </a:pPr>
            <a:r>
              <a:rPr sz="1150" b="1" i="0">
                <a:solidFill>
                  <a:srgbClr val="141B22"/>
                </a:solidFill>
                <a:latin typeface="Apple SD Gothic Neo"/>
              </a:rPr>
              <a:t>① 배운 것을 남에게 가르친다</a:t>
            </a:r>
          </a:p>
          <a:p>
            <a:pPr>
              <a:spcAft>
                <a:spcPts val="400"/>
              </a:spcAft>
            </a:pPr>
            <a:r>
              <a:rPr sz="1000" b="0" i="0">
                <a:solidFill>
                  <a:srgbClr val="7C8892"/>
                </a:solidFill>
                <a:latin typeface="Apple SD Gothic Neo"/>
              </a:rPr>
              <a:t>     "남을 못 가르치면 내가 그걸 모르는 것이다"</a:t>
            </a:r>
          </a:p>
          <a:p>
            <a:r>
              <a:rPr sz="1150" b="1" i="0">
                <a:solidFill>
                  <a:srgbClr val="141B22"/>
                </a:solidFill>
                <a:latin typeface="Apple SD Gothic Neo"/>
              </a:rPr>
              <a:t>② 명상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0488" y="1719072"/>
            <a:ext cx="5440680" cy="2011680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4808" y="1865376"/>
            <a:ext cx="493776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0E3A4A"/>
                </a:solidFill>
                <a:latin typeface="Apple SD Gothic Neo"/>
              </a:rPr>
              <a:t>소프트 스킬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4808" y="219456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i="0">
                <a:solidFill>
                  <a:srgbClr val="141B22"/>
                </a:solidFill>
                <a:latin typeface="Apple SD Gothic Neo"/>
              </a:rPr>
              <a:t>정답이 없고 · 말로 표현할 수 없고 · 배우는 법도 불분명한 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4808" y="2578608"/>
            <a:ext cx="493776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50" b="1" i="0">
                <a:solidFill>
                  <a:srgbClr val="141B22"/>
                </a:solidFill>
                <a:latin typeface="Apple SD Gothic Neo"/>
              </a:rPr>
              <a:t>· 무엇이 문제인지 아는 능력</a:t>
            </a:r>
          </a:p>
          <a:p>
            <a:pPr>
              <a:spcAft>
                <a:spcPts val="400"/>
              </a:spcAft>
            </a:pPr>
            <a:r>
              <a:rPr sz="1150" b="1" i="0">
                <a:solidFill>
                  <a:srgbClr val="141B22"/>
                </a:solidFill>
                <a:latin typeface="Apple SD Gothic Neo"/>
              </a:rPr>
              <a:t>· 설득하는 능력</a:t>
            </a:r>
          </a:p>
          <a:p>
            <a:pPr>
              <a:spcAft>
                <a:spcPts val="400"/>
              </a:spcAft>
            </a:pPr>
            <a:r>
              <a:rPr sz="1150" b="1" i="0">
                <a:solidFill>
                  <a:srgbClr val="141B22"/>
                </a:solidFill>
                <a:latin typeface="Apple SD Gothic Neo"/>
              </a:rPr>
              <a:t>· 팀을 만드는 능력</a:t>
            </a:r>
          </a:p>
          <a:p>
            <a:pPr>
              <a:spcAft>
                <a:spcPts val="400"/>
              </a:spcAft>
            </a:pPr>
            <a:r>
              <a:rPr sz="1150" b="1" i="0">
                <a:solidFill>
                  <a:srgbClr val="141B22"/>
                </a:solidFill>
                <a:latin typeface="Apple SD Gothic Neo"/>
              </a:rPr>
              <a:t>· 갈등을 조정하고 해소하는 능력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3877056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B13F1E"/>
                </a:solidFill>
                <a:latin typeface="Apple SD Gothic Neo"/>
              </a:rPr>
              <a:t>보완 장치 — 평결 전 3~5줄 자기 말 재작성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66928" y="4261104"/>
          <a:ext cx="11064240" cy="170078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097280"/>
                <a:gridCol w="4023360"/>
                <a:gridCol w="5943600"/>
              </a:tblGrid>
              <a:tr h="352415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/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이해도 퀴즈 (Rev.2)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자기 말 재작성 (Rev.3.1)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3709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목적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이해했는지 확인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메타인지를 향상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709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형식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5문항 선택·단답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3~5줄 자유 서술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3709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부산물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없음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다음 사람을 위한 설명 자산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3709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기록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통과 여부만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disposition.rationale 필드를 이것으로 채운다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>
          <a:xfrm>
            <a:off x="566928" y="6071616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6071616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6190488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품질 기준 없음 — 잘 쓸 필요 없다. 쓰다가 막히는 지점이 자기가 모르는 지점이며, 그것을 본인이 인지하는 것이 목적이다. 평가에 쓰지 않는다.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06 · 팀, 성장, 운영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3712463" y="6711696"/>
            <a:ext cx="6167970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60 / 70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CADENCE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운영 리듬 — 플라이휠 세션 추가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463040"/>
          <a:ext cx="11064240" cy="37307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45920"/>
                <a:gridCol w="6309360"/>
                <a:gridCol w="1371600"/>
                <a:gridCol w="1737360"/>
              </a:tblGrid>
              <a:tr h="298980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주기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활동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소요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참석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285981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매일 09:00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야간 스캔 결과 트리아지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15분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전원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85981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매일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검토 큐 처리 (A→H 승인 / 반려)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각자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담당자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85981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매일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가설 선기록 — 에이전트 결론을 열기 전 1줄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1분/건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담당자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285981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매일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평결 전 3~5줄 자기 말 재작성 (V-soft·V-none 진입점)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2~3분/건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소유자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85981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주 1회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루브릭 표본 검증 · 비평 에이전트 상관 점검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60분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Lead + RF3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85981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주 1회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감사 부채 리뷰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30분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전원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85981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주 1회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인지 부채 리뷰 — 퀴즈 통과율 · 설명 개선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30분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전원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85981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주 1회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evaluator 신규 등록 리뷰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30분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RF3 + FW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85981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격주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스킬 백로그 · 요구사항 조정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60분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도메인 5 + 플랫폼 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85981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격주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플라이휠 L1 세션 — 최소 1건의 구체적 변경 산출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60분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RF3 + 플랫폼B + 소유자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285981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격주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상호 교육 슬롯 — 한 명이 자기 스테이지 주제를 설명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15분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전원 (돌아가며)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285981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Phase 종료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게이트 판정 — 통과 / 중단 / 재작업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반일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전원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66928" y="5303520"/>
            <a:ext cx="11064240" cy="1170432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5449824"/>
            <a:ext cx="10515600" cy="9692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1400" b="1" i="0">
                <a:solidFill>
                  <a:srgbClr val="B13F1E"/>
                </a:solidFill>
                <a:latin typeface="Apple SD Gothic Neo"/>
              </a:rPr>
              <a:t>플라이휠 L1 세션 (격주 60분) — 회고가 아니다</a:t>
            </a:r>
          </a:p>
          <a:p>
            <a:pPr>
              <a:spcAft>
                <a:spcPts val="300"/>
              </a:spcAft>
            </a:pPr>
            <a:r>
              <a:rPr sz="1050" b="0" i="0">
                <a:solidFill>
                  <a:srgbClr val="141B22"/>
                </a:solidFill>
                <a:latin typeface="Apple SD Gothic Neo"/>
              </a:rPr>
              <a:t>10분 검증 통과 궤적 훑기  →  10분 실패 궤적 훑기  →  15분 패턴 찾기(같은 이유로 3회 이상 반려?)  →  20분 변경 1건 확정  →  5분 원장 기록</a:t>
            </a:r>
          </a:p>
          <a:p>
            <a:r>
              <a:rPr sz="1100" b="1" i="0">
                <a:solidFill>
                  <a:srgbClr val="141B22"/>
                </a:solidFill>
                <a:latin typeface="Apple SD Gothic Neo"/>
              </a:rPr>
              <a:t>산출(스킬 diff / 루브릭 수정 / 프롬프트 개정)이 없으면 그 사이클은 0회로 집계한다.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06 · 팀, 성장, 운영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712463" y="6711696"/>
            <a:ext cx="6272512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61 / 70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-marker"/>
          <p:cNvSpPr/>
          <p:nvPr/>
        </p:nvSpPr>
        <p:spPr>
          <a:xfrm>
            <a:off x="713232" y="566928"/>
            <a:ext cx="109728" cy="109728"/>
          </a:xfrm>
          <a:prstGeom prst="rect">
            <a:avLst/>
          </a:prstGeom>
          <a:solidFill>
            <a:srgbClr val="B13F1E"/>
          </a:solidFill>
          <a:ln>
            <a:solidFill>
              <a:srgbClr val="B13F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kicker-label"/>
          <p:cNvSpPr txBox="1"/>
          <p:nvPr/>
        </p:nvSpPr>
        <p:spPr>
          <a:xfrm>
            <a:off x="896112" y="484632"/>
            <a:ext cx="5303520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CHAPTER 07 · SOURCE SLIDES 51–55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335024"/>
            <a:ext cx="1042416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실행과 의사결정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13232" y="2084831"/>
            <a:ext cx="1161287" cy="0"/>
          </a:xfrm>
          <a:prstGeom prst="line">
            <a:avLst/>
          </a:prstGeom>
          <a:ln w="3048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13232" y="2395728"/>
            <a:ext cx="9985248" cy="10058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26주 게이트, 리스크, 착수 30일, 결정 요청으로 실행을 닫는다.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4133087"/>
            <a:ext cx="1947672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9536" y="4233672"/>
            <a:ext cx="1655063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26주 로드맵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5496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971800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리스크 20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910328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56632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30일 체크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95160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1464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7대 자산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79992" y="4133087"/>
            <a:ext cx="1920240" cy="530352"/>
          </a:xfrm>
          <a:prstGeom prst="roundRect">
            <a:avLst>
              <a:gd name="adj" fmla="val 5000"/>
            </a:avLst>
          </a:prstGeom>
          <a:solidFill>
            <a:srgbClr val="164C5A"/>
          </a:solidFill>
          <a:ln w="8890">
            <a:solidFill>
              <a:srgbClr val="2A5F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226296" y="4233672"/>
            <a:ext cx="162763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cs typeface="Apple SD Gothic Neo"/>
                <a:ea typeface="Apple SD Gothic Neo"/>
                <a:solidFill>
                  <a:srgbClr val="FFFFFF"/>
                </a:solidFill>
                <a:latin typeface="Apple SD Gothic Neo"/>
              </a:rPr>
              <a:t>결정 요청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64624" y="4773168"/>
            <a:ext cx="1591056" cy="9144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5500" b="1">
                <a:cs typeface="Apple SD Gothic Neo"/>
                <a:ea typeface="Apple SD Gothic Neo"/>
                <a:solidFill>
                  <a:srgbClr val="2A5F6B"/>
                </a:solidFill>
                <a:latin typeface="Apple SD Gothic Neo"/>
              </a:rPr>
              <a:t>07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5971032"/>
            <a:ext cx="676656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cs typeface="Apple SD Gothic Neo"/>
                <a:ea typeface="Apple SD Gothic Neo"/>
                <a:solidFill>
                  <a:srgbClr val="9FBEC6"/>
                </a:solidFill>
                <a:latin typeface="Apple SD Gothic Neo"/>
              </a:rPr>
              <a:t>RF PRODUCT DEVELOPMENT PIPELINE · INTEGRATED EDITION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07 · 실행과 의사결정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2A5F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3712463" y="6711696"/>
            <a:ext cx="6377053" cy="0"/>
          </a:xfrm>
          <a:prstGeom prst="line">
            <a:avLst/>
          </a:prstGeom>
          <a:ln w="2286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62 / 70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26주 로드맵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89888"/>
            <a:ext cx="1610750" cy="365760"/>
          </a:xfrm>
          <a:prstGeom prst="rect">
            <a:avLst/>
          </a:prstGeom>
          <a:solidFill>
            <a:srgbClr val="6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63040"/>
            <a:ext cx="1391294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FFFFFF"/>
                </a:solidFill>
                <a:latin typeface="Apple SD Gothic Neo"/>
              </a:rPr>
              <a:t>Phase 0   </a:t>
            </a:r>
            <a:r>
              <a:rPr sz="1000" b="0" i="0">
                <a:solidFill>
                  <a:srgbClr val="D6E4E9"/>
                </a:solidFill>
                <a:latin typeface="Apple SD Gothic Neo"/>
              </a:rPr>
              <a:t>W1–4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755648"/>
            <a:ext cx="1610750" cy="1225296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6656" y="1883664"/>
            <a:ext cx="1391294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600"/>
              </a:spcAft>
            </a:pPr>
            <a:r>
              <a:rPr sz="1100" b="1" i="0">
                <a:solidFill>
                  <a:srgbClr val="0E3A4A"/>
                </a:solidFill>
                <a:latin typeface="Apple SD Gothic Neo"/>
              </a:rPr>
              <a:t>기반</a:t>
            </a:r>
          </a:p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예외 경로 매핑 · 검증자 지도 · 온톨로지 v0 · 소유권 지도 · 수동 루프 완주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69118" y="1389888"/>
            <a:ext cx="3312941" cy="36576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378846" y="1463040"/>
            <a:ext cx="3093485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FFFFFF"/>
                </a:solidFill>
                <a:latin typeface="Apple SD Gothic Neo"/>
              </a:rPr>
              <a:t>Phase 1   </a:t>
            </a:r>
            <a:r>
              <a:rPr sz="1000" b="0" i="0">
                <a:solidFill>
                  <a:srgbClr val="D6E4E9"/>
                </a:solidFill>
                <a:latin typeface="Apple SD Gothic Neo"/>
              </a:rPr>
              <a:t>W5–12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69118" y="1755648"/>
            <a:ext cx="3312941" cy="1225296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378846" y="1883664"/>
            <a:ext cx="3093485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600"/>
              </a:spcAft>
            </a:pPr>
            <a:r>
              <a:rPr sz="1100" b="1" i="0">
                <a:solidFill>
                  <a:srgbClr val="0E3A4A"/>
                </a:solidFill>
                <a:latin typeface="Apple SD Gothic Neo"/>
              </a:rPr>
              <a:t>측정 축 + 설명 축 + 온톨로지</a:t>
            </a:r>
          </a:p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계측 자동수집 · 스킬 8종 · 야간 스캔 · quiz · R8·R10·R11 · 검증 훅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73499" y="1389888"/>
            <a:ext cx="3312941" cy="365760"/>
          </a:xfrm>
          <a:prstGeom prst="rect">
            <a:avLst/>
          </a:prstGeom>
          <a:solidFill>
            <a:srgbClr val="1F5F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783227" y="1463040"/>
            <a:ext cx="3093485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FFFFFF"/>
                </a:solidFill>
                <a:latin typeface="Apple SD Gothic Neo"/>
              </a:rPr>
              <a:t>Phase 2   </a:t>
            </a:r>
            <a:r>
              <a:rPr sz="1000" b="0" i="0">
                <a:solidFill>
                  <a:srgbClr val="D6E4E9"/>
                </a:solidFill>
                <a:latin typeface="Apple SD Gothic Neo"/>
              </a:rPr>
              <a:t>W13–20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73499" y="1755648"/>
            <a:ext cx="3312941" cy="1225296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783227" y="1883664"/>
            <a:ext cx="3093485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600"/>
              </a:spcAft>
            </a:pPr>
            <a:r>
              <a:rPr sz="1100" b="1" i="0">
                <a:solidFill>
                  <a:srgbClr val="0E3A4A"/>
                </a:solidFill>
                <a:latin typeface="Apple SD Gothic Neo"/>
              </a:rPr>
              <a:t>설계 축 + 마이크로월드 + 표집</a:t>
            </a:r>
          </a:p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편차 DS · 마이크로월드 3종 · sample-n · 플라이휠 L1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77880" y="1389888"/>
            <a:ext cx="2461846" cy="365760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87608" y="1463040"/>
            <a:ext cx="224239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FFFFFF"/>
                </a:solidFill>
                <a:latin typeface="Apple SD Gothic Neo"/>
              </a:rPr>
              <a:t>Phase 3   </a:t>
            </a:r>
            <a:r>
              <a:rPr sz="1000" b="0" i="0">
                <a:solidFill>
                  <a:srgbClr val="D6E4E9"/>
                </a:solidFill>
                <a:latin typeface="Apple SD Gothic Neo"/>
              </a:rPr>
              <a:t>W21–26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077880" y="1755648"/>
            <a:ext cx="2461846" cy="1225296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87608" y="1883664"/>
            <a:ext cx="224239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600"/>
              </a:spcAft>
            </a:pPr>
            <a:r>
              <a:rPr sz="1100" b="1" i="0">
                <a:solidFill>
                  <a:srgbClr val="0E3A4A"/>
                </a:solidFill>
                <a:latin typeface="Apple SD Gothic Neo"/>
              </a:rPr>
              <a:t>전 구간 연결 · 완주</a:t>
            </a:r>
          </a:p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FW 축 · 되먹임 7종 · gen-verifier · 연속실행 측정 · L2 착수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3218688"/>
            <a:ext cx="110642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 i="0">
                <a:solidFill>
                  <a:srgbClr val="0E3A4A"/>
                </a:solidFill>
                <a:latin typeface="Apple SD Gothic Neo"/>
              </a:rPr>
              <a:t>Phase 게이트 — 미달 시 다음 Phase 진입 금지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66928" y="3639312"/>
          <a:ext cx="11064240" cy="193852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88720"/>
                <a:gridCol w="822960"/>
                <a:gridCol w="6766560"/>
                <a:gridCol w="2286000"/>
              </a:tblGrid>
              <a:tr h="335234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게이트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시점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통과 조건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미달 시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641318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게이트 0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W4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수동 루프 완주 · 스키마 승인 · 소유권 공백 0 · 검증자 미지정 0 · 예외 경로 매핑 · 온톨로지 v0 배타 쌍 6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Phase 1 진입 금지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2065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게이트 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W12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구조화율 70% · 야간 스캔 90% · 콜드스타트 30% · 퀴즈 50% · R3·R5·R9·R10 중 2개 온톨로지 이전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자동화 확대 중단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2065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게이트 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W20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구조화율 85% · 편차 100건 · evaluator 18 · 퀴즈 65% · L1 사이클 ≥ 3회 · sample-n 2종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Phase 3 범위 축소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20659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게이트 3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W26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완료 판정 12항 전부 충족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확대하지 않고 1분기 연장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24" name="Rectangle 23"/>
          <p:cNvSpPr/>
          <p:nvPr/>
        </p:nvSpPr>
        <p:spPr>
          <a:xfrm>
            <a:off x="566928" y="5687568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77240" y="580644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Phase 0의 진짜 게이트는 여전히 '로컬 수동 루프 1회 완주'다. Rev.3은 여기에 예외 경로 매핑과 검증자 지도를 더했다.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07 · 실행과 의사결정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3712463" y="6711696"/>
            <a:ext cx="6481595" cy="0"/>
          </a:xfrm>
          <a:prstGeom prst="line">
            <a:avLst/>
          </a:prstGeom>
          <a:ln w="2286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63 / 70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RISKS · 1–10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리스크 20선 ① — 데이터 · 조직 · 일정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353312"/>
          <a:ext cx="11036808" cy="411222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4048"/>
                <a:gridCol w="2514600"/>
                <a:gridCol w="2880360"/>
                <a:gridCol w="4023360"/>
                <a:gridCol w="1234440"/>
              </a:tblGrid>
              <a:tr h="3892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#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리스크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신호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대응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소유자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측정 데이터가 개인 자산으로 남음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구조화율 정체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'노트북에 남은 데이터는 없는 데이터'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T&amp;M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R5(교정 만료) 마찰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예외 요청 발생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스키마를 낮추지 않는다 · 교정 일정 가시화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Lead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계측기 벤더 SW 폐쇄성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export 경로 부재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SCPI 우선 · UI 자동화는 최후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T&amp;M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스킬-현장 괴리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산출물 무시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명세 작성자를 도메인에 고정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Lead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5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감사 부채 누적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미검토 비율 상승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주간 공개 · 임계 초과 시 트리거 동결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Lead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인증 일정 충돌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파일럿 중 인증 진입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선정 기준으로 사전 배제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Lead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모델 버전 사고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업그레이드 후 거동 변화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W24 회귀 스위트 전까지 버전 고정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플랫폼A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8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제품 일정 압박으로 우회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원장 미기록 작업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shadow 병행 · 우회 사유 기록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Lead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9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하네스 과투자 상각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모델 세대 교체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'모델 보완'/'규제·조직' 로직 분리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플랫폼B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10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플랫폼 2명 차출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이동 요청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하한 방어 · 일정 재산정 공식 보고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Lead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66928" y="5779008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779008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589788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1~10은 데이터 자산화 · 조직 · 일정에서 오는 리스크다. 기술이 아니라 운영 규율과 하한 방어로 막는다.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07 · 실행과 의사결정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712463" y="6711696"/>
            <a:ext cx="6586137" cy="0"/>
          </a:xfrm>
          <a:prstGeom prst="line">
            <a:avLst/>
          </a:prstGeom>
          <a:ln w="2286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64 / 70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DAY 1 – 30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착수 30일 체크리스트 (21항)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417320"/>
            <a:ext cx="182880" cy="182880"/>
          </a:xfrm>
          <a:prstGeom prst="rect">
            <a:avLst/>
          </a:prstGeom>
          <a:noFill/>
          <a:ln w="12700">
            <a:solidFill>
              <a:srgbClr val="A9B5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7824" y="1399032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i="0">
                <a:solidFill>
                  <a:srgbClr val="141B22"/>
                </a:solidFill>
                <a:latin typeface="Apple SD Gothic Neo"/>
              </a:rPr>
              <a:t>Factory Lead 지정 · 원장 스키마 소유자 확정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815084"/>
            <a:ext cx="182880" cy="182880"/>
          </a:xfrm>
          <a:prstGeom prst="rect">
            <a:avLst/>
          </a:prstGeom>
          <a:noFill/>
          <a:ln w="12700">
            <a:solidFill>
              <a:srgbClr val="A9B5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7824" y="1796796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i="0">
                <a:solidFill>
                  <a:srgbClr val="141B22"/>
                </a:solidFill>
                <a:latin typeface="Apple SD Gothic Neo"/>
              </a:rPr>
              <a:t>파일럿 제품 1종 선정 (기준 3개 충족)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212848"/>
            <a:ext cx="182880" cy="182880"/>
          </a:xfrm>
          <a:prstGeom prst="rect">
            <a:avLst/>
          </a:prstGeom>
          <a:noFill/>
          <a:ln w="12700">
            <a:solidFill>
              <a:srgbClr val="A9B5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77824" y="2194560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i="0">
                <a:solidFill>
                  <a:srgbClr val="141B22"/>
                </a:solidFill>
                <a:latin typeface="Apple SD Gothic Neo"/>
              </a:rPr>
              <a:t>소유권 지도 작성 — 공백 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2610612"/>
            <a:ext cx="182880" cy="182880"/>
          </a:xfrm>
          <a:prstGeom prst="rect">
            <a:avLst/>
          </a:prstGeom>
          <a:noFill/>
          <a:ln w="12700">
            <a:solidFill>
              <a:srgbClr val="A9B5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7824" y="2592324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i="0">
                <a:solidFill>
                  <a:srgbClr val="141B22"/>
                </a:solidFill>
                <a:latin typeface="Apple SD Gothic Neo"/>
              </a:rPr>
              <a:t>outer loop 진입점 14개 확정 및 소유자 배정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3008376"/>
            <a:ext cx="182880" cy="182880"/>
          </a:xfrm>
          <a:prstGeom prst="rect">
            <a:avLst/>
          </a:prstGeom>
          <a:noFill/>
          <a:ln w="17780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77824" y="2990088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B13F1E"/>
                </a:solidFill>
                <a:latin typeface="Apple SD Gothic Neo"/>
              </a:rPr>
              <a:t>예외 경로 매핑 — 10개 스테이지 "잘못됐을 때"  ★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3406140"/>
            <a:ext cx="182880" cy="182880"/>
          </a:xfrm>
          <a:prstGeom prst="rect">
            <a:avLst/>
          </a:prstGeom>
          <a:noFill/>
          <a:ln w="17780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77824" y="3387852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B13F1E"/>
                </a:solidFill>
                <a:latin typeface="Apple SD Gothic Neo"/>
              </a:rPr>
              <a:t>검증자 지도 — 73개 작업 V-hard/V-soft/V-none  ★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803904"/>
            <a:ext cx="182880" cy="182880"/>
          </a:xfrm>
          <a:prstGeom prst="rect">
            <a:avLst/>
          </a:prstGeom>
          <a:noFill/>
          <a:ln w="17780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77824" y="3785616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B13F1E"/>
                </a:solidFill>
                <a:latin typeface="Apple SD Gothic Neo"/>
              </a:rPr>
              <a:t>검증자 커버리지 베이스라인 산출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4201668"/>
            <a:ext cx="182880" cy="182880"/>
          </a:xfrm>
          <a:prstGeom prst="rect">
            <a:avLst/>
          </a:prstGeom>
          <a:noFill/>
          <a:ln w="12700">
            <a:solidFill>
              <a:srgbClr val="A9B5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77824" y="4183380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i="0">
                <a:solidFill>
                  <a:srgbClr val="141B22"/>
                </a:solidFill>
                <a:latin typeface="Apple SD Gothic Neo"/>
              </a:rPr>
              <a:t>13개 KPI 베이스라인 측정·기록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4599432"/>
            <a:ext cx="182880" cy="182880"/>
          </a:xfrm>
          <a:prstGeom prst="rect">
            <a:avLst/>
          </a:prstGeom>
          <a:noFill/>
          <a:ln w="12700">
            <a:solidFill>
              <a:srgbClr val="A9B5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77824" y="4581144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i="0">
                <a:solidFill>
                  <a:srgbClr val="141B22"/>
                </a:solidFill>
                <a:latin typeface="Apple SD Gothic Neo"/>
              </a:rPr>
              <a:t>인지 부채 베이스라인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6928" y="4997196"/>
            <a:ext cx="182880" cy="182880"/>
          </a:xfrm>
          <a:prstGeom prst="rect">
            <a:avLst/>
          </a:prstGeom>
          <a:noFill/>
          <a:ln w="17780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77824" y="4978908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B13F1E"/>
                </a:solidFill>
                <a:latin typeface="Apple SD Gothic Neo"/>
              </a:rPr>
              <a:t>측정 스키마 v0 (owner + verifier_class) + 도메인 리뷰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5394960"/>
            <a:ext cx="182880" cy="182880"/>
          </a:xfrm>
          <a:prstGeom prst="rect">
            <a:avLst/>
          </a:prstGeom>
          <a:noFill/>
          <a:ln w="12700">
            <a:solidFill>
              <a:srgbClr val="A9B5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77824" y="5376672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i="0">
                <a:solidFill>
                  <a:srgbClr val="141B22"/>
                </a:solidFill>
                <a:latin typeface="Apple SD Gothic Neo"/>
              </a:rPr>
              <a:t>계측기 3대 선정 · SCPI/export 경로 실증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263640" y="1417320"/>
            <a:ext cx="182880" cy="182880"/>
          </a:xfrm>
          <a:prstGeom prst="rect">
            <a:avLst/>
          </a:prstGeom>
          <a:noFill/>
          <a:ln w="12700">
            <a:solidFill>
              <a:srgbClr val="A9B5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74536" y="1399032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i="0">
                <a:solidFill>
                  <a:srgbClr val="141B22"/>
                </a:solidFill>
                <a:latin typeface="Apple SD Gothic Neo"/>
              </a:rPr>
              <a:t>지그 · 교정 이력 대장 정리 · 만료 현황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63640" y="1815084"/>
            <a:ext cx="182880" cy="182880"/>
          </a:xfrm>
          <a:prstGeom prst="rect">
            <a:avLst/>
          </a:prstGeom>
          <a:noFill/>
          <a:ln w="12700">
            <a:solidFill>
              <a:srgbClr val="A9B5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574536" y="1796796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i="0">
                <a:solidFill>
                  <a:srgbClr val="141B22"/>
                </a:solidFill>
                <a:latin typeface="Apple SD Gothic Neo"/>
              </a:rPr>
              <a:t>원장 저장소 + 오브젝트 스토리지 구축 (온프렘/VPC)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263640" y="2212848"/>
            <a:ext cx="182880" cy="182880"/>
          </a:xfrm>
          <a:prstGeom prst="rect">
            <a:avLst/>
          </a:prstGeom>
          <a:noFill/>
          <a:ln w="12700">
            <a:solidFill>
              <a:srgbClr val="A9B5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74536" y="2194560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i="0">
                <a:solidFill>
                  <a:srgbClr val="141B22"/>
                </a:solidFill>
                <a:latin typeface="Apple SD Gothic Neo"/>
              </a:rPr>
              <a:t>워크로드 티어링 T0/T1/T2 확정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63640" y="2610612"/>
            <a:ext cx="182880" cy="182880"/>
          </a:xfrm>
          <a:prstGeom prst="rect">
            <a:avLst/>
          </a:prstGeom>
          <a:noFill/>
          <a:ln w="12700">
            <a:solidFill>
              <a:srgbClr val="A9B5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574536" y="2592324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i="0">
                <a:solidFill>
                  <a:srgbClr val="141B22"/>
                </a:solidFill>
                <a:latin typeface="Apple SD Gothic Neo"/>
              </a:rPr>
              <a:t>온프렘 모델 서빙 기동 (T0 전용)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263640" y="3008376"/>
            <a:ext cx="182880" cy="182880"/>
          </a:xfrm>
          <a:prstGeom prst="rect">
            <a:avLst/>
          </a:prstGeom>
          <a:noFill/>
          <a:ln w="12700">
            <a:solidFill>
              <a:srgbClr val="A9B5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574536" y="2990088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i="0">
                <a:solidFill>
                  <a:srgbClr val="141B22"/>
                </a:solidFill>
                <a:latin typeface="Apple SD Gothic Neo"/>
              </a:rPr>
              <a:t>샌드박스 기동 · principal 발급 체계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263640" y="3406140"/>
            <a:ext cx="182880" cy="182880"/>
          </a:xfrm>
          <a:prstGeom prst="rect">
            <a:avLst/>
          </a:prstGeom>
          <a:noFill/>
          <a:ln w="17780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574536" y="3387852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B13F1E"/>
                </a:solidFill>
                <a:latin typeface="Apple SD Gothic Neo"/>
              </a:rPr>
              <a:t>불변식 R1–R10 초안 · 룰 엔진 리포지토리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263640" y="3803904"/>
            <a:ext cx="182880" cy="182880"/>
          </a:xfrm>
          <a:prstGeom prst="rect">
            <a:avLst/>
          </a:prstGeom>
          <a:noFill/>
          <a:ln w="17780">
            <a:solidFill>
              <a:srgbClr val="127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574536" y="3785616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0E3A4A"/>
                </a:solidFill>
                <a:latin typeface="Apple SD Gothic Neo"/>
              </a:rPr>
              <a:t>엔지니어 1명이 로컬 수동 루프 1회 완주  ★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263640" y="4201668"/>
            <a:ext cx="182880" cy="182880"/>
          </a:xfrm>
          <a:prstGeom prst="rect">
            <a:avLst/>
          </a:prstGeom>
          <a:noFill/>
          <a:ln w="17780">
            <a:solidFill>
              <a:srgbClr val="127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574536" y="4183380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1" i="0">
                <a:solidFill>
                  <a:srgbClr val="0E3A4A"/>
                </a:solidFill>
                <a:latin typeface="Apple SD Gothic Neo"/>
              </a:rPr>
              <a:t>설명 문서 1건을 사람이 손으로 작성  ★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263640" y="4599432"/>
            <a:ext cx="182880" cy="182880"/>
          </a:xfrm>
          <a:prstGeom prst="rect">
            <a:avLst/>
          </a:prstGeom>
          <a:noFill/>
          <a:ln w="12700">
            <a:solidFill>
              <a:srgbClr val="A9B5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574536" y="4581144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i="0">
                <a:solidFill>
                  <a:srgbClr val="141B22"/>
                </a:solidFill>
                <a:latin typeface="Apple SD Gothic Neo"/>
              </a:rPr>
              <a:t>트리아지 · 감사 부채 · 인지 부채 슬롯 확보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263640" y="4997196"/>
            <a:ext cx="182880" cy="182880"/>
          </a:xfrm>
          <a:prstGeom prst="rect">
            <a:avLst/>
          </a:prstGeom>
          <a:noFill/>
          <a:ln w="12700">
            <a:solidFill>
              <a:srgbClr val="A9B5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574536" y="4978908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i="0">
                <a:solidFill>
                  <a:srgbClr val="141B22"/>
                </a:solidFill>
                <a:latin typeface="Apple SD Gothic Neo"/>
              </a:rPr>
              <a:t>shadow 병행 운영 범위 합의 (W12까지)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66928" y="5870448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566928" y="5870448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77240" y="598932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새 ★ 2건의 순서 — 예외 경로 매핑이 검증자 지도보다 먼저다. 실제로 무슨 일이 일어나는지 모르면 무엇을 검증해야 하는지도 모른다.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07 · 실행과 의사결정</a:t>
            </a:r>
          </a:p>
        </p:txBody>
      </p:sp>
      <p:cxnSp>
        <p:nvCxnSpPr>
          <p:cNvPr id="52" name="Connector 5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3712463" y="6711696"/>
            <a:ext cx="6690679" cy="0"/>
          </a:xfrm>
          <a:prstGeom prst="line">
            <a:avLst/>
          </a:prstGeom>
          <a:ln w="2286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66 / 70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AFTER THE PILOT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파일럿이 남기는 7대 자산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25296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0" i="0">
                <a:solidFill>
                  <a:srgbClr val="4A5560"/>
                </a:solidFill>
                <a:latin typeface="Apple SD Gothic Neo"/>
              </a:rPr>
              <a:t>이것이 다음 단계(Case B 양산 이관)의 자본이다.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1783080"/>
            <a:ext cx="1517904" cy="2697480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83080"/>
            <a:ext cx="1517904" cy="54864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94944" y="2011680"/>
            <a:ext cx="1261872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원장 + 스키마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" y="2724912"/>
            <a:ext cx="126187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1" i="0">
                <a:solidFill>
                  <a:srgbClr val="141B22"/>
                </a:solidFill>
                <a:latin typeface="Apple SD Gothic Neo"/>
              </a:rPr>
              <a:t>owner · verifier_class</a:t>
            </a:r>
          </a:p>
          <a:p>
            <a:r>
              <a:rPr sz="950" b="1" i="0">
                <a:solidFill>
                  <a:srgbClr val="141B22"/>
                </a:solidFill>
                <a:latin typeface="Apple SD Gothic Neo"/>
              </a:rPr>
              <a:t>procedure_checks 포함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4944" y="3584448"/>
            <a:ext cx="126187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Case B에서 필드 추가만으로 확장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85416" y="1783080"/>
            <a:ext cx="1517904" cy="2697480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185416" y="1783080"/>
            <a:ext cx="1517904" cy="54864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313432" y="2011680"/>
            <a:ext cx="1261872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시뮬-실측 편차 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13432" y="2724912"/>
            <a:ext cx="126187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1" i="0">
                <a:solidFill>
                  <a:srgbClr val="141B22"/>
                </a:solidFill>
                <a:latin typeface="Apple SD Gothic Neo"/>
              </a:rPr>
              <a:t>200건 이상</a:t>
            </a:r>
          </a:p>
          <a:p>
            <a:r>
              <a:rPr sz="950" b="1" i="0">
                <a:solidFill>
                  <a:srgbClr val="141B22"/>
                </a:solidFill>
                <a:latin typeface="Apple SD Gothic Neo"/>
              </a:rPr>
              <a:t>사외 취득 불가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13432" y="3584448"/>
            <a:ext cx="126187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S2 시뮬 신뢰도 향상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803904" y="1783080"/>
            <a:ext cx="1517904" cy="2697480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803904" y="1783080"/>
            <a:ext cx="1517904" cy="54864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931920" y="2011680"/>
            <a:ext cx="1261872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evaluator + 궤적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1920" y="2724912"/>
            <a:ext cx="126187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1" i="0">
                <a:solidFill>
                  <a:srgbClr val="141B22"/>
                </a:solidFill>
                <a:latin typeface="Apple SD Gothic Neo"/>
              </a:rPr>
              <a:t>25종 이상</a:t>
            </a:r>
          </a:p>
          <a:p>
            <a:r>
              <a:rPr sz="950" b="1" i="0">
                <a:solidFill>
                  <a:srgbClr val="141B22"/>
                </a:solidFill>
                <a:latin typeface="Apple SD Gothic Neo"/>
              </a:rPr>
              <a:t>전 세션 transcript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31920" y="3584448"/>
            <a:ext cx="126187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회귀 방지 · 차기 리비전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22392" y="1783080"/>
            <a:ext cx="1517904" cy="2697480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422392" y="1783080"/>
            <a:ext cx="1517904" cy="54864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550408" y="2011680"/>
            <a:ext cx="1261872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설명 문서 아카이브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50408" y="2724912"/>
            <a:ext cx="126187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1" i="0">
                <a:solidFill>
                  <a:srgbClr val="141B22"/>
                </a:solidFill>
                <a:latin typeface="Apple SD Gothic Neo"/>
              </a:rPr>
              <a:t>주요 판단 지점의</a:t>
            </a:r>
          </a:p>
          <a:p>
            <a:r>
              <a:rPr sz="950" b="1" i="0">
                <a:solidFill>
                  <a:srgbClr val="141B22"/>
                </a:solidFill>
                <a:latin typeface="Apple SD Gothic Neo"/>
              </a:rPr>
              <a:t>4단 구조 설명 문서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550408" y="3584448"/>
            <a:ext cx="126187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신규 인력 온보딩 실물 교재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040880" y="1783080"/>
            <a:ext cx="1517904" cy="2697480"/>
          </a:xfrm>
          <a:prstGeom prst="rect">
            <a:avLst/>
          </a:prstGeom>
          <a:solidFill>
            <a:srgbClr val="F3F6F8"/>
          </a:solidFill>
          <a:ln w="9525">
            <a:solidFill>
              <a:srgbClr val="D8DE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040880" y="1783080"/>
            <a:ext cx="1517904" cy="54864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168896" y="2011680"/>
            <a:ext cx="1261872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마이크로월드 6종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68896" y="2724912"/>
            <a:ext cx="126187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1" i="0">
                <a:solidFill>
                  <a:srgbClr val="141B22"/>
                </a:solidFill>
                <a:latin typeface="Apple SD Gothic Neo"/>
              </a:rPr>
              <a:t>캐스케이드 · 코너 · 안정성</a:t>
            </a:r>
          </a:p>
          <a:p>
            <a:r>
              <a:rPr sz="950" b="1" i="0">
                <a:solidFill>
                  <a:srgbClr val="141B22"/>
                </a:solidFill>
                <a:latin typeface="Apple SD Gothic Neo"/>
              </a:rPr>
              <a:t>DPD · 아이솔레이션 · 편차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68896" y="3584448"/>
            <a:ext cx="126187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주니어가 살아보며 배우는 환경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659368" y="1783080"/>
            <a:ext cx="1517904" cy="2697480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659368" y="1783080"/>
            <a:ext cx="1517904" cy="54864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787384" y="2011680"/>
            <a:ext cx="1261872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검증자 지도 + 검증자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787384" y="2724912"/>
            <a:ext cx="126187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1" i="0">
                <a:solidFill>
                  <a:srgbClr val="141B22"/>
                </a:solidFill>
                <a:latin typeface="Apple SD Gothic Neo"/>
              </a:rPr>
              <a:t>73개 등급 + 구현된</a:t>
            </a:r>
          </a:p>
          <a:p>
            <a:r>
              <a:rPr sz="950" b="1" i="0">
                <a:solidFill>
                  <a:srgbClr val="141B22"/>
                </a:solidFill>
                <a:latin typeface="Apple SD Gothic Neo"/>
              </a:rPr>
              <a:t>V-hard 검증자들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87384" y="3584448"/>
            <a:ext cx="126187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Case B 확장 시 자동화 가능 구간 즉시 판단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277856" y="1783080"/>
            <a:ext cx="1517904" cy="2697480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0277856" y="1783080"/>
            <a:ext cx="1517904" cy="54864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405872" y="2011680"/>
            <a:ext cx="1261872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자기개선 루프 자체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405872" y="2724912"/>
            <a:ext cx="126187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1" i="0">
                <a:solidFill>
                  <a:srgbClr val="141B22"/>
                </a:solidFill>
                <a:latin typeface="Apple SD Gothic Neo"/>
              </a:rPr>
              <a:t>L1 세션 12회 +</a:t>
            </a:r>
          </a:p>
          <a:p>
            <a:r>
              <a:rPr sz="950" b="1" i="0">
                <a:solidFill>
                  <a:srgbClr val="141B22"/>
                </a:solidFill>
                <a:latin typeface="Apple SD Gothic Neo"/>
              </a:rPr>
              <a:t>누적 개선 이력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405872" y="3584448"/>
            <a:ext cx="126187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50" b="0" i="0">
                <a:solidFill>
                  <a:srgbClr val="4A5560"/>
                </a:solidFill>
                <a:latin typeface="Apple SD Gothic Neo"/>
              </a:rPr>
              <a:t>조직이 스스로 나아지는 습관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66928" y="4663440"/>
            <a:ext cx="11064240" cy="932688"/>
          </a:xfrm>
          <a:prstGeom prst="rect">
            <a:avLst/>
          </a:prstGeom>
          <a:solidFill>
            <a:srgbClr val="FBEFEA"/>
          </a:solidFill>
          <a:ln w="9525">
            <a:solidFill>
              <a:srgbClr val="B13F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68680" y="4809744"/>
            <a:ext cx="105156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1400" b="1" i="0">
                <a:solidFill>
                  <a:srgbClr val="B13F1E"/>
                </a:solidFill>
                <a:latin typeface="Apple SD Gothic Neo"/>
              </a:rPr>
              <a:t>7번이 가장 오래 남는 자산이다</a:t>
            </a:r>
          </a:p>
          <a:p>
            <a:r>
              <a:rPr sz="1150" b="0" i="0">
                <a:solidFill>
                  <a:srgbClr val="141B22"/>
                </a:solidFill>
                <a:latin typeface="Apple SD Gothic Neo"/>
              </a:rPr>
              <a:t>도구·데이터·문서는 상각되지만, 검증 통과 궤적을 정기적으로 개선에 되돌리는 습관은 다음 제품, 다음 조직으로 그대로 이전된다.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66928" y="5806440"/>
            <a:ext cx="11064240" cy="475488"/>
          </a:xfrm>
          <a:prstGeom prst="rect">
            <a:avLst/>
          </a:prstGeom>
          <a:solidFill>
            <a:srgbClr val="EC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566928" y="5806440"/>
            <a:ext cx="50292" cy="475488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77240" y="5925312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0E3A4A"/>
                </a:solidFill>
                <a:latin typeface="Apple SD Gothic Neo"/>
              </a:rPr>
              <a:t>확대 판단 게이트 — 완료 판정 12항 전부 충족 + Lead의 확대 권고 → 경영 판단. 미충족 시 확대하지 않고 1분기 연장.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07 · 실행과 의사결정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3712463" y="6711696"/>
            <a:ext cx="6795221" cy="0"/>
          </a:xfrm>
          <a:prstGeom prst="line">
            <a:avLst/>
          </a:prstGeom>
          <a:ln w="2286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67 / 70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DECISIONS NEEDED · W1–W2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결정 요청 ① — 지금 결정해야 하는 8건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353312"/>
          <a:ext cx="11064240" cy="336762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11480"/>
                <a:gridCol w="3017520"/>
                <a:gridCol w="6035040"/>
                <a:gridCol w="1600200"/>
              </a:tblGrid>
              <a:tr h="3892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#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항목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권고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필요 시점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파일럿 제품 1종 선정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선정 기준 3개를 충족하는 리비전 과제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W1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8인 확보 — 플랫폼 2명 포함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플랫폼 2명 하한 준수 (차출 방어 포함)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W1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소유권 지도 승인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10 스테이지 소유자·대리 확정 · 공백 0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W1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4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검증자 지도 승인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73개 작업 등급 확정 · 미지정 0 · Lead 단독 소유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W2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5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보안 경계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온프렘/VPC 우선 + T0/T1/T2 티어링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W2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온프렘 추론 서버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T0 워크로드 처리량 기준 산정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W2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7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스토리지 예산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10배 로깅 전제 · 3계층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W2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8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shadow 병행 기간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W12까지 (게이트 1에서 종료 판단)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W1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66928" y="5742432"/>
            <a:ext cx="11064240" cy="804672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5852160"/>
            <a:ext cx="10241280" cy="6035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1600" b="1" i="0">
                <a:solidFill>
                  <a:srgbClr val="FFFFFF"/>
                </a:solidFill>
                <a:latin typeface="Apple SD Gothic Neo"/>
              </a:rPr>
              <a:t>가장 먼저 필요한 결정은 2번, 그다음이 4번이다.</a:t>
            </a:r>
          </a:p>
          <a:p>
            <a:r>
              <a:rPr sz="1150" b="0" i="0">
                <a:solidFill>
                  <a:srgbClr val="C5DAE0"/>
                </a:solidFill>
                <a:latin typeface="Apple SD Gothic Neo"/>
              </a:rPr>
              <a:t>플랫폼 2명이 없으면 control plane이 만들어지지 않고, 검증자 지도가 없으면 무엇을 자동화할지 정할 수 없다.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07 · 실행과 의사결정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712463" y="6711696"/>
            <a:ext cx="6899763" cy="0"/>
          </a:xfrm>
          <a:prstGeom prst="line">
            <a:avLst/>
          </a:prstGeom>
          <a:ln w="2286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68 / 70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896112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00" b="1" i="0">
                <a:solidFill>
                  <a:srgbClr val="7FC8D4"/>
                </a:solidFill>
                <a:latin typeface="Apple SD Gothic Neo"/>
              </a:rPr>
              <a:t>REVISION 3.2 — 다섯 문장으로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1371600"/>
            <a:ext cx="54864" cy="8229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88720" y="1417320"/>
            <a:ext cx="1005840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450" b="1" i="0">
                <a:solidFill>
                  <a:srgbClr val="FFFFFF"/>
                </a:solidFill>
                <a:latin typeface="Apple SD Gothic Neo"/>
              </a:rPr>
              <a:t>"좋은 피드백을 얻을 수 있는 도메인,</a:t>
            </a:r>
          </a:p>
          <a:p>
            <a:pPr>
              <a:spcAft>
                <a:spcPts val="200"/>
              </a:spcAft>
            </a:pPr>
            <a:r>
              <a:rPr sz="1450" b="1" i="0">
                <a:solidFill>
                  <a:srgbClr val="FFFFFF"/>
                </a:solidFill>
                <a:latin typeface="Apple SD Gothic Neo"/>
              </a:rPr>
              <a:t>거기서만 모델을 계속 개선할 수 있다."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1975104"/>
            <a:ext cx="100584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9FBEC6"/>
                </a:solidFill>
                <a:latin typeface="Apple SD Gothic Neo"/>
              </a:rPr>
              <a:t>Stanford CS329A (⑤)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2286000"/>
            <a:ext cx="54864" cy="8229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331720"/>
            <a:ext cx="1005840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450" b="1" i="0">
                <a:solidFill>
                  <a:srgbClr val="FFFFFF"/>
                </a:solidFill>
                <a:latin typeface="Apple SD Gothic Neo"/>
              </a:rPr>
              <a:t>"실행은 더 이상 핵심 병목이 아니다.</a:t>
            </a:r>
          </a:p>
          <a:p>
            <a:pPr>
              <a:spcAft>
                <a:spcPts val="200"/>
              </a:spcAft>
            </a:pPr>
            <a:r>
              <a:rPr sz="1450" b="1" i="0">
                <a:solidFill>
                  <a:srgbClr val="FFFFFF"/>
                </a:solidFill>
                <a:latin typeface="Apple SD Gothic Neo"/>
              </a:rPr>
              <a:t>병목은 비즈니스를 얼마나 이해할 수 있는가다."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2889504"/>
            <a:ext cx="100584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9FBEC6"/>
                </a:solidFill>
                <a:latin typeface="Apple SD Gothic Neo"/>
              </a:rPr>
              <a:t>Varick Agents (⑥)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3200400"/>
            <a:ext cx="54864" cy="8229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88720" y="3246120"/>
            <a:ext cx="1005840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450" b="1" i="0">
                <a:solidFill>
                  <a:srgbClr val="FFFFFF"/>
                </a:solidFill>
                <a:latin typeface="Apple SD Gothic Neo"/>
              </a:rPr>
              <a:t>"시험 볼 수 있는 건 모두 하드 스킬이고,</a:t>
            </a:r>
          </a:p>
          <a:p>
            <a:pPr>
              <a:spcAft>
                <a:spcPts val="200"/>
              </a:spcAft>
            </a:pPr>
            <a:r>
              <a:rPr sz="1450" b="1" i="0">
                <a:solidFill>
                  <a:srgbClr val="FFFFFF"/>
                </a:solidFill>
                <a:latin typeface="Apple SD Gothic Neo"/>
              </a:rPr>
              <a:t>정답이 있는 건 AI가 무조건 잘한다."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3803904"/>
            <a:ext cx="100584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9FBEC6"/>
                </a:solidFill>
                <a:latin typeface="Apple SD Gothic Neo"/>
              </a:rPr>
              <a:t>솔트룩스 이경일 (⑨)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4114800"/>
            <a:ext cx="54864" cy="8229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160520"/>
            <a:ext cx="1005840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450" b="1" i="0">
                <a:solidFill>
                  <a:srgbClr val="FFFFFF"/>
                </a:solidFill>
                <a:latin typeface="Apple SD Gothic Neo"/>
              </a:rPr>
              <a:t>"핵심은 입력값을 검증 절차로 둘러싸는 것이다.</a:t>
            </a:r>
          </a:p>
          <a:p>
            <a:pPr>
              <a:spcAft>
                <a:spcPts val="200"/>
              </a:spcAft>
            </a:pPr>
            <a:r>
              <a:rPr sz="1450" b="1" i="0">
                <a:solidFill>
                  <a:srgbClr val="FFFFFF"/>
                </a:solidFill>
                <a:latin typeface="Apple SD Gothic Neo"/>
              </a:rPr>
              <a:t>문 앞에는 Pydantic이, 장부에는 온톨로지가."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8720" y="4718304"/>
            <a:ext cx="100584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9FBEC6"/>
                </a:solidFill>
                <a:latin typeface="Apple SD Gothic Neo"/>
              </a:rPr>
              <a:t>Frank Coyle (⑩)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22960" y="5029200"/>
            <a:ext cx="54864" cy="822960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88720" y="5074920"/>
            <a:ext cx="1005840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1450" b="1" i="0">
                <a:solidFill>
                  <a:srgbClr val="FFFFFF"/>
                </a:solidFill>
                <a:latin typeface="Apple SD Gothic Neo"/>
              </a:rPr>
              <a:t>"단일 실행 성공률 60%가</a:t>
            </a:r>
          </a:p>
          <a:p>
            <a:pPr>
              <a:spcAft>
                <a:spcPts val="200"/>
              </a:spcAft>
            </a:pPr>
            <a:r>
              <a:rPr sz="1450" b="1" i="0">
                <a:solidFill>
                  <a:srgbClr val="FFFFFF"/>
                </a:solidFill>
                <a:latin typeface="Apple SD Gothic Neo"/>
              </a:rPr>
              <a:t>8회 연속 실행에서 25%로 떨어진다."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88720" y="5632704"/>
            <a:ext cx="100584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0" i="0">
                <a:solidFill>
                  <a:srgbClr val="9FBEC6"/>
                </a:solidFill>
                <a:latin typeface="Apple SD Gothic Neo"/>
              </a:rPr>
              <a:t>2026 산업 실측 (⑧)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2960" y="6144768"/>
            <a:ext cx="10515600" cy="20320"/>
          </a:xfrm>
          <a:prstGeom prst="rect">
            <a:avLst/>
          </a:prstGeom>
          <a:solidFill>
            <a:srgbClr val="2C5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2960" y="6327648"/>
            <a:ext cx="1051560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1" i="0">
                <a:solidFill>
                  <a:srgbClr val="E8C4B8"/>
                </a:solidFill>
                <a:latin typeface="Apple SD Gothic Neo"/>
              </a:rPr>
              <a:t>자동화를 고를 때 먼저 묻는 질문 —  "모델이 할 수 있나"가 아니라  "맞았는지 우리가 판정할 수 있나"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CLOSE · REVISION 3.2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2A5F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3712463" y="6711696"/>
            <a:ext cx="7004304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E8EFF0"/>
                </a:solidFill>
                <a:latin typeface="Apple SD Gothic Neo"/>
              </a:rPr>
              <a:t>70 / 70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DECISIONS NEEDED · W4–W26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결정 요청 ② — W4 이후에 결정할 10건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353312"/>
          <a:ext cx="11064240" cy="411222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11480"/>
                <a:gridCol w="3017520"/>
                <a:gridCol w="6035040"/>
                <a:gridCol w="1600200"/>
              </a:tblGrid>
              <a:tr h="3892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#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항목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권고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필요 시점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9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R5 · R8 · R10 시행 시점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R5 W6 / R8 W10 / R10 W10 — 조직적 지지 사전 확보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W4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10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인지 부채 임계값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베이스라인 측정 후 확정 · 잠정 ≤ 30%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W4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11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sample-n 예산 상한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n ≤ 10 · V-hard 한정 · 비용은 샘플 수에 선형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W16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1인당 병렬 루프 상한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W20 실측 후 확정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W20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13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자기개선 성숙도 목표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L1 · L2까지. L3(사내 파인튜닝)은 범위 밖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W1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14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확대 여부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게이트 3(W26) 통과 후 별도 판단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W26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15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역량 개발 예산 방향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하드 스킬 교육 축소 → 상호 교육·교차 배치로 전환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W4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16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루브릭 작성 인원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항목당 최소 2인 독립 작성 + 교차 검증 (Lead가 조정)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W9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17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온톨로지 v0 범위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반나절 — 개체 30 · 배타 쌍 6 · 값 제약 6 · 함수적 속성 5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W2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18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기존 온톨로지 차용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PROV-O(출처) · SSN/SOSA(센서) · QUDT(단위) 우선 검토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W2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66928" y="5742432"/>
            <a:ext cx="11064240" cy="804672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5852160"/>
            <a:ext cx="10241280" cy="6035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</a:pPr>
            <a:r>
              <a:rPr sz="1600" b="1" i="0">
                <a:solidFill>
                  <a:srgbClr val="FFFFFF"/>
                </a:solidFill>
                <a:latin typeface="Apple SD Gothic Neo"/>
              </a:rPr>
              <a:t>여기 10건은 전부 파일럿 진행 중에 결정한다.</a:t>
            </a:r>
          </a:p>
          <a:p>
            <a:r>
              <a:rPr sz="1150" b="0" i="0">
                <a:solidFill>
                  <a:srgbClr val="C5DAE0"/>
                </a:solidFill>
                <a:latin typeface="Apple SD Gothic Neo"/>
              </a:rPr>
              <a:t>착수 전에 필요한 것은 앞 장의 8건뿐이다. 실측 없이 미리 정하면 틀린 숫자를 굳히게 된다.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07 · 실행과 의사결정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712463" y="6711696"/>
            <a:ext cx="6899763" cy="0"/>
          </a:xfrm>
          <a:prstGeom prst="line">
            <a:avLst/>
          </a:prstGeom>
          <a:ln w="2286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69 / 70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RISKS · 11–20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리스크 20선 ② — 자기개선 · 인지 편향 · 온톨로지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353312"/>
          <a:ext cx="11036808" cy="431596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4048"/>
                <a:gridCol w="2514600"/>
                <a:gridCol w="2880360"/>
                <a:gridCol w="4023360"/>
                <a:gridCol w="1234440"/>
              </a:tblGrid>
              <a:tr h="299901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#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리스크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신호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대응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소유자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28686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11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인지 부채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퀴즈 통과율 하락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설명 시스템의 실패로 취급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Lead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573724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12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인지적 항복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사람-에이전트 불일치율이 비정상적으로 낮음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가설 선기록 의무화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RF3</a:t>
                      </a:r>
                    </a:p>
                  </a:txBody>
                  <a:tcPr anchor="ctr" marL="54864" marR="54864" marT="0" marB="0">
                    <a:solidFill>
                      <a:srgbClr val="F3F6F8"/>
                    </a:solidFill>
                  </a:tcPr>
                </a:tc>
              </a:tr>
              <a:tr h="28686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141B22"/>
                          </a:solidFill>
                          <a:latin typeface="Apple SD Gothic Neo"/>
                        </a:rPr>
                        <a:t>13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오케스트레이션 세금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검토 큐 적체 · 야근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병렬 루프 상한 준수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141B22"/>
                          </a:solidFill>
                          <a:latin typeface="Apple SD Gothic Neo"/>
                        </a:rPr>
                        <a:t>Lead</a:t>
                      </a:r>
                    </a:p>
                  </a:txBody>
                  <a:tcPr anchor="ctr" marL="54864" marR="54864" marT="0" marB="0">
                    <a:solidFill>
                      <a:srgbClr val="FFFFFF"/>
                    </a:solidFill>
                  </a:tcPr>
                </a:tc>
              </a:tr>
              <a:tr h="28686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14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검증자 부재 자동화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V-none 작업의 A 승격 요구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R10 하드 차단. 먼저 검증자를 만든다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Lead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28686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15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자기 강화 편향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반려율 하락 + 점수 상승인데 품질 정체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비평 에이전트를 다른 모델로 교체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RF3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28686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16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보상 해킹 / 절차 위반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결과 만점인데 절차 체크가 비어 있음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결과·단계·메타 3층 평가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T&amp;M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573724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17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루브릭 작성자 편향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특정 유형 실패만 반복해 잡히고 다른 유형은 안 잡힘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최소 2인 독립 작성 + 교차 검증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Lead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573724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18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감정 편향 단독 판정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자기 설계 자기 평가 · 마감 직전 accept_risk 급증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적대적 비평 · 경쟁 가설 · 하드 게이트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RF3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573724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19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온톨로지 과설계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W2 반나절에 안 끝나고 전문가 회의가 계속됨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80년대 전문가 시스템의 실패 경로 — 뼈대만, 나머지는 상향식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Lead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286862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20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온톨로지가 런타임 미연결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문서는 있는데 검증 훅이 없음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주석과 같아진다 — 게이트 1에 "룰 2개 이전" 조건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플랫폼B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66928" y="5779008"/>
            <a:ext cx="11064240" cy="475488"/>
          </a:xfrm>
          <a:prstGeom prst="rect">
            <a:avLst/>
          </a:prstGeom>
          <a:solidFill>
            <a:srgbClr val="FBE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779008"/>
            <a:ext cx="50292" cy="475488"/>
          </a:xfrm>
          <a:prstGeom prst="rect">
            <a:avLst/>
          </a:prstGeom>
          <a:solidFill>
            <a:srgbClr val="B13F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589788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1" i="0">
                <a:solidFill>
                  <a:srgbClr val="B13F1E"/>
                </a:solidFill>
                <a:latin typeface="Apple SD Gothic Neo"/>
              </a:rPr>
              <a:t>14~16은 자기개선, 17~18은 인지 편향, 19~20은 온톨로지 도입 때문에 새로 생긴 리스크다. 전부 설계와 습관으로 막는다.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07 · 실행과 의사결정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712463" y="6711696"/>
            <a:ext cx="6586137" cy="0"/>
          </a:xfrm>
          <a:prstGeom prst="line">
            <a:avLst/>
          </a:prstGeom>
          <a:ln w="22860">
            <a:solidFill>
              <a:srgbClr val="B13F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65 / 70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50" b="1" i="0">
                <a:solidFill>
                  <a:srgbClr val="127A8A"/>
                </a:solidFill>
                <a:latin typeface="Apple SD Gothic Neo"/>
              </a:rPr>
              <a:t>REVISION 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48640"/>
            <a:ext cx="104241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500" b="1" i="0">
                <a:solidFill>
                  <a:srgbClr val="0E3A4A"/>
                </a:solidFill>
                <a:latin typeface="Apple SD Gothic Neo"/>
              </a:rPr>
              <a:t>개정 요지 ② — Rev.3.1 인지 기반 · Rev.3.2 온톨로지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115568"/>
            <a:ext cx="960120" cy="33020"/>
          </a:xfrm>
          <a:prstGeom prst="rect">
            <a:avLst/>
          </a:prstGeom>
          <a:solidFill>
            <a:srgbClr val="12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25296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300" b="0" i="0">
                <a:solidFill>
                  <a:srgbClr val="4A5560"/>
                </a:solidFill>
                <a:latin typeface="Apple SD Gothic Neo"/>
              </a:rPr>
              <a:t>기존 체계를 그대로 유지하고 보강한다. 스테이지 73개 작업 · 소유권 지도 · 진입점 14개 · 4-Phase 구조는 변경하지 않는다.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755648"/>
          <a:ext cx="11064240" cy="299532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554480"/>
                <a:gridCol w="3657600"/>
                <a:gridCol w="5852160"/>
              </a:tblGrid>
              <a:tr h="389223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축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Rev.2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pple SD Gothic Neo"/>
                        </a:rPr>
                        <a:t>Rev.3 추가</a:t>
                      </a:r>
                    </a:p>
                  </a:txBody>
                  <a:tcPr anchor="ctr" marL="54864" marR="54864" marT="0" marB="0">
                    <a:solidFill>
                      <a:srgbClr val="0E3A4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[3.1] 검증자 해석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—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V-hard = 하드 스킬 / V-none = 소프트 스킬 — 유형 배정의 인간 쪽 근거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[3.1] 판단 축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4개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+ 감정 편향 위험 — 사람이 판정하면 흔들리는가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[3.1] 이해 장치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이해도 퀴즈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+ 평결 전 3~5줄 자기 말 재작성 (메타인지)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[3.1] 루브릭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작성자 1인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최소 2인 독립 작성 + 교차 검증 (특징 선택 편향)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[3.2] 검증 계층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타입 + 수치 (2단)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+ 의미 계층 = 온톨로지 → 3단. R3·R5·R9·R10을 선언으로 이전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[3.2] 불변식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R1–R10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+ R11 (도구 읽기/쓰기 분리 — 부작용 없는 도구)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r>
                        <a:rPr sz="1100" b="1" i="0">
                          <a:solidFill>
                            <a:srgbClr val="B13F1E"/>
                          </a:solidFill>
                          <a:latin typeface="Apple SD Gothic Neo"/>
                        </a:rPr>
                        <a:t>[3.2] 신규 문서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—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 i="0">
                          <a:solidFill>
                            <a:srgbClr val="B13F1E"/>
                          </a:solidFill>
                          <a:latin typeface="Apple SD Gothic Neo"/>
                        </a:rPr>
                        <a:t>rf-ontology-design.md — 배타 쌍 6 · 구축법 · 기존 온톨로지 재사용</a:t>
                      </a:r>
                    </a:p>
                  </a:txBody>
                  <a:tcPr anchor="ctr" marL="54864" marR="54864" marT="0" marB="0">
                    <a:solidFill>
                      <a:srgbClr val="FBEFEA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66928" y="5760720"/>
            <a:ext cx="11064240" cy="786384"/>
          </a:xfrm>
          <a:prstGeom prst="rect">
            <a:avLst/>
          </a:prstGeom>
          <a:solidFill>
            <a:srgbClr val="0E3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5907024"/>
            <a:ext cx="10332719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400" b="1" i="0">
                <a:solidFill>
                  <a:srgbClr val="FFFFFF"/>
                </a:solidFill>
                <a:latin typeface="Apple SD Gothic Neo"/>
              </a:rPr>
              <a:t>"환각은 결함이 아니다. 그게 바로 우리다 — 존재하지 않을지 모르는 것을 상상하고 현실로 만든다."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272784"/>
            <a:ext cx="10332719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i="0">
                <a:solidFill>
                  <a:srgbClr val="9FBEC6"/>
                </a:solidFill>
                <a:latin typeface="Apple SD Gothic Neo"/>
              </a:rPr>
              <a:t>Frank Coyle (소스 ⑩)  —  확률적인 것을 형식적 명세로 둘러싼다 = 신경-기호 AI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601968"/>
            <a:ext cx="2999232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01 · 문제와 파일럿 기준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712463" y="6711696"/>
            <a:ext cx="7004305" cy="0"/>
          </a:xfrm>
          <a:prstGeom prst="line">
            <a:avLst/>
          </a:prstGeom>
          <a:ln w="127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712463" y="6711696"/>
            <a:ext cx="731793" cy="0"/>
          </a:xfrm>
          <a:prstGeom prst="line">
            <a:avLst/>
          </a:prstGeom>
          <a:ln w="22860">
            <a:solidFill>
              <a:srgbClr val="127A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844784" y="6583680"/>
            <a:ext cx="749808" cy="219456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830" b="1">
                <a:cs typeface="Apple SD Gothic Neo"/>
                <a:ea typeface="Apple SD Gothic Neo"/>
                <a:solidFill>
                  <a:srgbClr val="7C8892"/>
                </a:solidFill>
                <a:latin typeface="Apple SD Gothic Neo"/>
              </a:rPr>
              <a:t>08 / 70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